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58" r:id="rId3"/>
    <p:sldId id="259" r:id="rId4"/>
    <p:sldId id="261" r:id="rId5"/>
    <p:sldId id="260" r:id="rId6"/>
    <p:sldId id="263" r:id="rId7"/>
    <p:sldId id="262" r:id="rId8"/>
    <p:sldId id="265" r:id="rId9"/>
    <p:sldId id="267" r:id="rId10"/>
    <p:sldId id="266" r:id="rId11"/>
    <p:sldId id="269" r:id="rId12"/>
    <p:sldId id="268" r:id="rId13"/>
    <p:sldId id="275" r:id="rId14"/>
    <p:sldId id="272" r:id="rId15"/>
    <p:sldId id="273" r:id="rId16"/>
    <p:sldId id="271" r:id="rId17"/>
    <p:sldId id="274" r:id="rId18"/>
  </p:sldIdLst>
  <p:sldSz cx="12192000" cy="6858000"/>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80" userDrawn="1">
          <p15:clr>
            <a:srgbClr val="A4A3A4"/>
          </p15:clr>
        </p15:guide>
        <p15:guide id="4" pos="1920" userDrawn="1">
          <p15:clr>
            <a:srgbClr val="A4A3A4"/>
          </p15:clr>
        </p15:guide>
        <p15:guide id="5" pos="5760" userDrawn="1">
          <p15:clr>
            <a:srgbClr val="A4A3A4"/>
          </p15:clr>
        </p15:guide>
        <p15:guide id="6" pos="49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00FF"/>
    <a:srgbClr val="A7A9AC"/>
    <a:srgbClr val="2738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5" autoAdjust="0"/>
    <p:restoredTop sz="79581" autoAdjust="0"/>
  </p:normalViewPr>
  <p:slideViewPr>
    <p:cSldViewPr>
      <p:cViewPr varScale="1">
        <p:scale>
          <a:sx n="101" d="100"/>
          <a:sy n="101" d="100"/>
        </p:scale>
        <p:origin x="696" y="102"/>
      </p:cViewPr>
      <p:guideLst>
        <p:guide orient="horz" pos="2160"/>
        <p:guide pos="3840"/>
        <p:guide orient="horz" pos="480"/>
        <p:guide pos="1920"/>
        <p:guide pos="5760"/>
        <p:guide pos="49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72505C55-F33A-4FD0-B94D-27B794F8A0B5}" type="datetimeFigureOut">
              <a:rPr lang="en-US" smtClean="0"/>
              <a:t>5/21/2019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9C84038E-F81E-4D7E-BBA7-624BFE5CCE25}" type="slidenum">
              <a:rPr lang="en-US" smtClean="0"/>
              <a:t>‹#›</a:t>
            </a:fld>
            <a:endParaRPr lang="en-US"/>
          </a:p>
        </p:txBody>
      </p:sp>
    </p:spTree>
    <p:extLst>
      <p:ext uri="{BB962C8B-B14F-4D97-AF65-F5344CB8AC3E}">
        <p14:creationId xmlns:p14="http://schemas.microsoft.com/office/powerpoint/2010/main" val="422215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1675" y="1152525"/>
            <a:ext cx="5530850" cy="3111500"/>
          </a:xfrm>
        </p:spPr>
      </p:sp>
      <p:sp>
        <p:nvSpPr>
          <p:cNvPr id="3" name="Notes Placeholder 2"/>
          <p:cNvSpPr>
            <a:spLocks noGrp="1"/>
          </p:cNvSpPr>
          <p:nvPr>
            <p:ph type="body" idx="1"/>
          </p:nvPr>
        </p:nvSpPr>
        <p:spPr/>
        <p:txBody>
          <a:bodyPr/>
          <a:lstStyle/>
          <a:p>
            <a:r>
              <a:rPr lang="en-US" dirty="0" smtClean="0"/>
              <a:t>Implications and</a:t>
            </a:r>
            <a:r>
              <a:rPr lang="en-US" baseline="0" dirty="0" smtClean="0"/>
              <a:t> opportunities of low-cost high-quality genome sequencing.</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a:t>
            </a:fld>
            <a:endParaRPr lang="en-US"/>
          </a:p>
        </p:txBody>
      </p:sp>
    </p:spTree>
    <p:extLst>
      <p:ext uri="{BB962C8B-B14F-4D97-AF65-F5344CB8AC3E}">
        <p14:creationId xmlns:p14="http://schemas.microsoft.com/office/powerpoint/2010/main" val="1585771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10</a:t>
            </a:fld>
            <a:endParaRPr lang="en-US"/>
          </a:p>
        </p:txBody>
      </p:sp>
    </p:spTree>
    <p:extLst>
      <p:ext uri="{BB962C8B-B14F-4D97-AF65-F5344CB8AC3E}">
        <p14:creationId xmlns:p14="http://schemas.microsoft.com/office/powerpoint/2010/main" val="3125289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11</a:t>
            </a:fld>
            <a:endParaRPr lang="en-US"/>
          </a:p>
        </p:txBody>
      </p:sp>
    </p:spTree>
    <p:extLst>
      <p:ext uri="{BB962C8B-B14F-4D97-AF65-F5344CB8AC3E}">
        <p14:creationId xmlns:p14="http://schemas.microsoft.com/office/powerpoint/2010/main" val="694814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realize these aren’t related but together they are pretty informative</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12</a:t>
            </a:fld>
            <a:endParaRPr lang="en-US"/>
          </a:p>
        </p:txBody>
      </p:sp>
    </p:spTree>
    <p:extLst>
      <p:ext uri="{BB962C8B-B14F-4D97-AF65-F5344CB8AC3E}">
        <p14:creationId xmlns:p14="http://schemas.microsoft.com/office/powerpoint/2010/main" val="3079317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13</a:t>
            </a:fld>
            <a:endParaRPr lang="en-US"/>
          </a:p>
        </p:txBody>
      </p:sp>
    </p:spTree>
    <p:extLst>
      <p:ext uri="{BB962C8B-B14F-4D97-AF65-F5344CB8AC3E}">
        <p14:creationId xmlns:p14="http://schemas.microsoft.com/office/powerpoint/2010/main" val="3886533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14</a:t>
            </a:fld>
            <a:endParaRPr lang="en-US"/>
          </a:p>
        </p:txBody>
      </p:sp>
    </p:spTree>
    <p:extLst>
      <p:ext uri="{BB962C8B-B14F-4D97-AF65-F5344CB8AC3E}">
        <p14:creationId xmlns:p14="http://schemas.microsoft.com/office/powerpoint/2010/main" val="2457673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15</a:t>
            </a:fld>
            <a:endParaRPr lang="en-US"/>
          </a:p>
        </p:txBody>
      </p:sp>
    </p:spTree>
    <p:extLst>
      <p:ext uri="{BB962C8B-B14F-4D97-AF65-F5344CB8AC3E}">
        <p14:creationId xmlns:p14="http://schemas.microsoft.com/office/powerpoint/2010/main" val="3265910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current beta supports a HeLa run on a 130 minute gradient on </a:t>
            </a:r>
            <a:r>
              <a:rPr lang="en-US" dirty="0" err="1" smtClean="0"/>
              <a:t>Lumos</a:t>
            </a:r>
            <a:r>
              <a:rPr lang="en-US" dirty="0" smtClean="0"/>
              <a:t> and QE classic.</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16</a:t>
            </a:fld>
            <a:endParaRPr lang="en-US"/>
          </a:p>
        </p:txBody>
      </p:sp>
    </p:spTree>
    <p:extLst>
      <p:ext uri="{BB962C8B-B14F-4D97-AF65-F5344CB8AC3E}">
        <p14:creationId xmlns:p14="http://schemas.microsoft.com/office/powerpoint/2010/main" val="892432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17</a:t>
            </a:fld>
            <a:endParaRPr lang="en-US"/>
          </a:p>
        </p:txBody>
      </p:sp>
    </p:spTree>
    <p:extLst>
      <p:ext uri="{BB962C8B-B14F-4D97-AF65-F5344CB8AC3E}">
        <p14:creationId xmlns:p14="http://schemas.microsoft.com/office/powerpoint/2010/main" val="4219780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 you know you your system is working properly before/during your analysis</a:t>
            </a:r>
          </a:p>
          <a:p>
            <a:endParaRPr lang="en-US" baseline="0" dirty="0" smtClean="0"/>
          </a:p>
          <a:p>
            <a:r>
              <a:rPr lang="en-US" baseline="0" dirty="0" smtClean="0"/>
              <a:t>Benchmarked relevant Sample – old days was BSA, now is HeLa</a:t>
            </a:r>
          </a:p>
          <a:p>
            <a:r>
              <a:rPr lang="en-US" b="1" baseline="0" dirty="0" smtClean="0">
                <a:solidFill>
                  <a:srgbClr val="FF0000"/>
                </a:solidFill>
              </a:rPr>
              <a:t>Key point, aside from obvious, is how you can run BSA on a  poorly performing modern mass spec and get “good” values.</a:t>
            </a:r>
          </a:p>
          <a:p>
            <a:endParaRPr lang="en-US" baseline="0" dirty="0" smtClean="0"/>
          </a:p>
          <a:p>
            <a:r>
              <a:rPr lang="en-US" baseline="0" dirty="0" smtClean="0"/>
              <a:t>How do you evaluate?</a:t>
            </a:r>
          </a:p>
        </p:txBody>
      </p:sp>
      <p:sp>
        <p:nvSpPr>
          <p:cNvPr id="4" name="Slide Number Placeholder 3"/>
          <p:cNvSpPr>
            <a:spLocks noGrp="1"/>
          </p:cNvSpPr>
          <p:nvPr>
            <p:ph type="sldNum" sz="quarter" idx="10"/>
          </p:nvPr>
        </p:nvSpPr>
        <p:spPr/>
        <p:txBody>
          <a:bodyPr/>
          <a:lstStyle/>
          <a:p>
            <a:fld id="{9C84038E-F81E-4D7E-BBA7-624BFE5CCE25}" type="slidenum">
              <a:rPr lang="en-US" smtClean="0"/>
              <a:t>2</a:t>
            </a:fld>
            <a:endParaRPr lang="en-US"/>
          </a:p>
        </p:txBody>
      </p:sp>
    </p:spTree>
    <p:extLst>
      <p:ext uri="{BB962C8B-B14F-4D97-AF65-F5344CB8AC3E}">
        <p14:creationId xmlns:p14="http://schemas.microsoft.com/office/powerpoint/2010/main" val="468522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ID-free benefits</a:t>
            </a:r>
          </a:p>
          <a:p>
            <a:r>
              <a:rPr lang="en-US" dirty="0" err="1" smtClean="0"/>
              <a:t>Eleminate</a:t>
            </a:r>
            <a:r>
              <a:rPr lang="en-US" baseline="0" dirty="0" smtClean="0"/>
              <a:t> any artifacts or variability associated with ID-process</a:t>
            </a:r>
          </a:p>
          <a:p>
            <a:r>
              <a:rPr lang="en-US" baseline="0" dirty="0" smtClean="0"/>
              <a:t>Can retrieve metrics on any LC-MS/MS run, not just proteomics</a:t>
            </a:r>
            <a:endParaRPr lang="en-US" dirty="0" smtClean="0"/>
          </a:p>
          <a:p>
            <a:endParaRPr lang="en-US" dirty="0" smtClean="0"/>
          </a:p>
          <a:p>
            <a:r>
              <a:rPr lang="en-US" dirty="0" smtClean="0"/>
              <a:t>2010</a:t>
            </a:r>
            <a:r>
              <a:rPr lang="en-US" baseline="0" dirty="0" smtClean="0"/>
              <a:t> was MSQC</a:t>
            </a:r>
          </a:p>
          <a:p>
            <a:r>
              <a:rPr lang="en-US" baseline="0" dirty="0" err="1" smtClean="0"/>
              <a:t>Metriculator</a:t>
            </a:r>
            <a:r>
              <a:rPr lang="en-US" baseline="0" dirty="0" smtClean="0"/>
              <a:t> was/is Prince Lab – a web version of MSQC</a:t>
            </a:r>
          </a:p>
          <a:p>
            <a:r>
              <a:rPr lang="en-US" baseline="0" dirty="0" err="1" smtClean="0"/>
              <a:t>QuaMeter</a:t>
            </a:r>
            <a:r>
              <a:rPr lang="en-US" baseline="0" dirty="0" smtClean="0"/>
              <a:t> is the updated MSQC that can accept more formats but generates almost the same metrics</a:t>
            </a:r>
          </a:p>
          <a:p>
            <a:r>
              <a:rPr lang="en-US" sz="1200" b="1" i="0" u="none" strike="noStrike" kern="1200" baseline="0" dirty="0" smtClean="0">
                <a:solidFill>
                  <a:schemeClr val="tx1"/>
                </a:solidFill>
                <a:latin typeface="+mn-lt"/>
                <a:ea typeface="+mn-ea"/>
                <a:cs typeface="+mn-cs"/>
              </a:rPr>
              <a:t>Metrics emphasize quartiles and log ratios to give robust behavior in extreme variation </a:t>
            </a:r>
            <a:endParaRPr lang="en-US" b="1" baseline="0" dirty="0" smtClean="0"/>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spRoCoP</a:t>
            </a:r>
            <a:r>
              <a:rPr lang="en-US" dirty="0" smtClean="0"/>
              <a:t> - Statistical Process Control in Proteomics is basically LC</a:t>
            </a:r>
          </a:p>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3</a:t>
            </a:fld>
            <a:endParaRPr lang="en-US"/>
          </a:p>
        </p:txBody>
      </p:sp>
    </p:spTree>
    <p:extLst>
      <p:ext uri="{BB962C8B-B14F-4D97-AF65-F5344CB8AC3E}">
        <p14:creationId xmlns:p14="http://schemas.microsoft.com/office/powerpoint/2010/main" val="3136023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4</a:t>
            </a:fld>
            <a:endParaRPr lang="en-US"/>
          </a:p>
        </p:txBody>
      </p:sp>
    </p:spTree>
    <p:extLst>
      <p:ext uri="{BB962C8B-B14F-4D97-AF65-F5344CB8AC3E}">
        <p14:creationId xmlns:p14="http://schemas.microsoft.com/office/powerpoint/2010/main" val="140027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our goal was to improve system suitability testing/utilization and usefulness</a:t>
            </a:r>
            <a:r>
              <a:rPr lang="en-US" baseline="0" dirty="0" smtClean="0"/>
              <a:t> for troubleshooting</a:t>
            </a:r>
          </a:p>
          <a:p>
            <a:endParaRPr lang="en-US" baseline="0" dirty="0" smtClean="0"/>
          </a:p>
          <a:p>
            <a:r>
              <a:rPr lang="en-US" dirty="0" smtClean="0"/>
              <a:t>Is the sample deteriorated?</a:t>
            </a:r>
          </a:p>
          <a:p>
            <a:r>
              <a:rPr lang="en-US" dirty="0" smtClean="0"/>
              <a:t>Is the LC performing as expected without interferences</a:t>
            </a:r>
          </a:p>
          <a:p>
            <a:r>
              <a:rPr lang="en-US" dirty="0" smtClean="0"/>
              <a:t>Is the source spraying and ionizing?</a:t>
            </a:r>
          </a:p>
          <a:p>
            <a:r>
              <a:rPr lang="en-US" dirty="0" smtClean="0"/>
              <a:t>Is the MS1 set correctly</a:t>
            </a:r>
            <a:r>
              <a:rPr lang="en-US" baseline="0" dirty="0" smtClean="0"/>
              <a:t> (mass error, AGC, etc.)</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5</a:t>
            </a:fld>
            <a:endParaRPr lang="en-US"/>
          </a:p>
        </p:txBody>
      </p:sp>
    </p:spTree>
    <p:extLst>
      <p:ext uri="{BB962C8B-B14F-4D97-AF65-F5344CB8AC3E}">
        <p14:creationId xmlns:p14="http://schemas.microsoft.com/office/powerpoint/2010/main" val="1162861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go narrative here. I want to point out that my tech (which I don’t have one, but don’t tell) is in the lab and they just calibrated</a:t>
            </a:r>
            <a:r>
              <a:rPr lang="en-US" baseline="0" dirty="0" smtClean="0"/>
              <a:t> the instrument. Our SOP is to run a commercial digest on a predefined method. QC </a:t>
            </a:r>
            <a:r>
              <a:rPr lang="en-US" baseline="0" dirty="0" err="1" smtClean="0"/>
              <a:t>Benchmarker</a:t>
            </a:r>
            <a:r>
              <a:rPr lang="en-US" baseline="0" dirty="0" smtClean="0"/>
              <a:t> will allow them to drop the resulting raw file onto the website and get back high-level data. No input required.</a:t>
            </a:r>
          </a:p>
          <a:p>
            <a:endParaRPr lang="en-US" baseline="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6</a:t>
            </a:fld>
            <a:endParaRPr lang="en-US"/>
          </a:p>
        </p:txBody>
      </p:sp>
    </p:spTree>
    <p:extLst>
      <p:ext uri="{BB962C8B-B14F-4D97-AF65-F5344CB8AC3E}">
        <p14:creationId xmlns:p14="http://schemas.microsoft.com/office/powerpoint/2010/main" val="751483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“Standard” LC-MS/MS settings:</a:t>
            </a:r>
          </a:p>
          <a:p>
            <a:pPr marL="342900" indent="-342900">
              <a:buFont typeface="Wingdings" panose="05000000000000000000" pitchFamily="2" charset="2"/>
              <a:buChar char="Ø"/>
            </a:pPr>
            <a:r>
              <a:rPr lang="en-US" sz="1200" dirty="0" smtClean="0"/>
              <a:t>200 ng of HeLa</a:t>
            </a:r>
          </a:p>
          <a:p>
            <a:pPr marL="342900" indent="-342900">
              <a:buFont typeface="Wingdings" panose="05000000000000000000" pitchFamily="2" charset="2"/>
              <a:buChar char="Ø"/>
            </a:pPr>
            <a:r>
              <a:rPr lang="en-US" sz="1200" dirty="0" smtClean="0"/>
              <a:t>LC Gradient</a:t>
            </a:r>
          </a:p>
          <a:p>
            <a:pPr marL="342900" indent="-342900">
              <a:buFont typeface="Wingdings" panose="05000000000000000000" pitchFamily="2" charset="2"/>
              <a:buChar char="Ø"/>
            </a:pPr>
            <a:r>
              <a:rPr lang="en-US" sz="1200" dirty="0" smtClean="0"/>
              <a:t>Standard acquisition parameters (for </a:t>
            </a:r>
            <a:r>
              <a:rPr lang="en-US" sz="1200" dirty="0" err="1" smtClean="0"/>
              <a:t>Lumos</a:t>
            </a:r>
            <a:r>
              <a:rPr lang="en-US" sz="1200" dirty="0" smtClean="0"/>
              <a:t> and QE classic)</a:t>
            </a:r>
          </a:p>
          <a:p>
            <a:pPr marL="0" indent="0">
              <a:buFont typeface="Wingdings" panose="05000000000000000000" pitchFamily="2" charset="2"/>
              <a:buNone/>
            </a:pPr>
            <a:endParaRPr lang="en-US" sz="1200" dirty="0" smtClean="0"/>
          </a:p>
          <a:p>
            <a:r>
              <a:rPr lang="en-US" sz="1200" dirty="0" smtClean="0"/>
              <a:t>Generated ~70 runs specifically looking at:</a:t>
            </a:r>
          </a:p>
          <a:p>
            <a:pPr marL="285750" indent="-285750">
              <a:buFont typeface="Wingdings" panose="05000000000000000000" pitchFamily="2" charset="2"/>
              <a:buChar char="Ø"/>
            </a:pPr>
            <a:r>
              <a:rPr lang="en-US" sz="1200" dirty="0" smtClean="0"/>
              <a:t>Mobile phase pH (0.1% formic acid to no formic acid)</a:t>
            </a:r>
          </a:p>
          <a:p>
            <a:pPr marL="285750" indent="-285750">
              <a:buFont typeface="Wingdings" panose="05000000000000000000" pitchFamily="2" charset="2"/>
              <a:buChar char="Ø"/>
            </a:pPr>
            <a:r>
              <a:rPr lang="en-US" sz="1200" dirty="0" smtClean="0"/>
              <a:t>Different amounts of HeLa on column (50 to 1000 ng)</a:t>
            </a:r>
          </a:p>
          <a:p>
            <a:pPr marL="285750" indent="-285750">
              <a:buFont typeface="Wingdings" panose="05000000000000000000" pitchFamily="2" charset="2"/>
              <a:buChar char="Ø"/>
            </a:pPr>
            <a:r>
              <a:rPr lang="en-US" sz="1200" dirty="0" smtClean="0"/>
              <a:t>Sub-optimal collision energy</a:t>
            </a:r>
          </a:p>
          <a:p>
            <a:pPr marL="285750" indent="-285750">
              <a:buFont typeface="Wingdings" panose="05000000000000000000" pitchFamily="2" charset="2"/>
              <a:buChar char="Ø"/>
            </a:pPr>
            <a:r>
              <a:rPr lang="en-US" sz="1200" dirty="0" smtClean="0"/>
              <a:t>Attempted to degrade HeLa</a:t>
            </a:r>
          </a:p>
          <a:p>
            <a:pPr marL="285750" indent="-285750">
              <a:buFont typeface="Wingdings" panose="05000000000000000000" pitchFamily="2" charset="2"/>
              <a:buChar char="Ø"/>
            </a:pPr>
            <a:r>
              <a:rPr lang="en-US" sz="1200" dirty="0" smtClean="0"/>
              <a:t>Runs before and after MS cleaning</a:t>
            </a:r>
          </a:p>
          <a:p>
            <a:pPr marL="285750" indent="-285750">
              <a:buFont typeface="Wingdings" panose="05000000000000000000" pitchFamily="2" charset="2"/>
              <a:buChar char="Ø"/>
            </a:pPr>
            <a:r>
              <a:rPr lang="en-US" sz="1200" dirty="0" smtClean="0"/>
              <a:t>Attempted to decrease transfer efficiency</a:t>
            </a:r>
          </a:p>
          <a:p>
            <a:pPr marL="285750" indent="-285750">
              <a:buFont typeface="Wingdings" panose="05000000000000000000" pitchFamily="2" charset="2"/>
              <a:buChar char="Ø"/>
            </a:pPr>
            <a:r>
              <a:rPr lang="en-US" sz="1200" dirty="0" smtClean="0"/>
              <a:t>Mass error (couldn’t get over 8 ppm)</a:t>
            </a:r>
          </a:p>
          <a:p>
            <a:pPr marL="285750" indent="-285750">
              <a:buFont typeface="Wingdings" panose="05000000000000000000" pitchFamily="2" charset="2"/>
              <a:buChar char="Ø"/>
            </a:pPr>
            <a:r>
              <a:rPr lang="en-US" sz="1200" dirty="0" smtClean="0"/>
              <a:t>Running on a different platform (QE classic v </a:t>
            </a:r>
            <a:r>
              <a:rPr lang="en-US" sz="1200" dirty="0" err="1" smtClean="0"/>
              <a:t>Lumos</a:t>
            </a:r>
            <a:r>
              <a:rPr lang="en-US" sz="1200" dirty="0" smtClean="0"/>
              <a:t>)</a:t>
            </a:r>
          </a:p>
          <a:p>
            <a:pPr marL="285750" indent="-285750">
              <a:buFont typeface="Wingdings" panose="05000000000000000000" pitchFamily="2" charset="2"/>
              <a:buChar char="Ø"/>
            </a:pPr>
            <a:r>
              <a:rPr lang="en-US" sz="1200" dirty="0" smtClean="0"/>
              <a:t>15 runs across a year</a:t>
            </a:r>
          </a:p>
          <a:p>
            <a:pPr marL="0" indent="0">
              <a:buFont typeface="Wingdings" panose="05000000000000000000" pitchFamily="2" charset="2"/>
              <a:buNone/>
            </a:pPr>
            <a:endParaRPr lang="en-US" sz="120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7</a:t>
            </a:fld>
            <a:endParaRPr lang="en-US"/>
          </a:p>
        </p:txBody>
      </p:sp>
    </p:spTree>
    <p:extLst>
      <p:ext uri="{BB962C8B-B14F-4D97-AF65-F5344CB8AC3E}">
        <p14:creationId xmlns:p14="http://schemas.microsoft.com/office/powerpoint/2010/main" val="1245052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Peak widths good, but you can see global retention time shifts</a:t>
            </a:r>
          </a:p>
          <a:p>
            <a:endParaRPr lang="en-US" dirty="0" smtClean="0"/>
          </a:p>
          <a:p>
            <a:r>
              <a:rPr lang="en-US" dirty="0" smtClean="0"/>
              <a:t>If residues are linear, but shifted, the likely pumps</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8</a:t>
            </a:fld>
            <a:endParaRPr lang="en-US"/>
          </a:p>
        </p:txBody>
      </p:sp>
    </p:spTree>
    <p:extLst>
      <p:ext uri="{BB962C8B-B14F-4D97-AF65-F5344CB8AC3E}">
        <p14:creationId xmlns:p14="http://schemas.microsoft.com/office/powerpoint/2010/main" val="432384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MSQC and </a:t>
            </a:r>
            <a:r>
              <a:rPr lang="en-US" dirty="0" err="1" smtClean="0"/>
              <a:t>QuaMeter</a:t>
            </a:r>
            <a:r>
              <a:rPr lang="en-US" baseline="0" dirty="0" smtClean="0"/>
              <a:t> </a:t>
            </a:r>
            <a:r>
              <a:rPr lang="en-US" b="0" baseline="0" dirty="0" smtClean="0"/>
              <a:t>emphasized </a:t>
            </a:r>
            <a:r>
              <a:rPr lang="en-US" sz="1200" b="0" i="0" u="none" strike="noStrike" kern="1200" baseline="0" dirty="0" smtClean="0">
                <a:solidFill>
                  <a:schemeClr val="tx1"/>
                </a:solidFill>
                <a:latin typeface="+mn-lt"/>
                <a:ea typeface="+mn-ea"/>
                <a:cs typeface="+mn-cs"/>
              </a:rPr>
              <a:t>quartiles for peak widths to give robust behavior in extreme variation. This is a similar mindset where we want to represent the whole gradient without being as influenced by peak shape.</a:t>
            </a:r>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C84038E-F81E-4D7E-BBA7-624BFE5CCE25}" type="slidenum">
              <a:rPr lang="en-US" smtClean="0"/>
              <a:t>9</a:t>
            </a:fld>
            <a:endParaRPr lang="en-US"/>
          </a:p>
        </p:txBody>
      </p:sp>
    </p:spTree>
    <p:extLst>
      <p:ext uri="{BB962C8B-B14F-4D97-AF65-F5344CB8AC3E}">
        <p14:creationId xmlns:p14="http://schemas.microsoft.com/office/powerpoint/2010/main" val="871645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0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88625" y="4495800"/>
            <a:ext cx="10225617" cy="838200"/>
          </a:xfrm>
        </p:spPr>
        <p:txBody>
          <a:bodyPr>
            <a:normAutofit/>
          </a:bodyPr>
          <a:lstStyle>
            <a:lvl1pPr>
              <a:defRPr sz="1600" baseline="0">
                <a:solidFill>
                  <a:schemeClr val="accent1">
                    <a:lumMod val="50000"/>
                  </a:schemeClr>
                </a:solidFill>
              </a:defRPr>
            </a:lvl1pPr>
          </a:lstStyle>
          <a:p>
            <a:pPr lvl="0"/>
            <a:r>
              <a:rPr lang="en-US" dirty="0" smtClean="0"/>
              <a:t>Click to edit Master text styles</a:t>
            </a:r>
          </a:p>
        </p:txBody>
      </p:sp>
      <p:sp>
        <p:nvSpPr>
          <p:cNvPr id="12" name="Text Placeholder 11"/>
          <p:cNvSpPr>
            <a:spLocks noGrp="1"/>
          </p:cNvSpPr>
          <p:nvPr>
            <p:ph type="body" sz="quarter" idx="11"/>
          </p:nvPr>
        </p:nvSpPr>
        <p:spPr>
          <a:xfrm>
            <a:off x="688623" y="3268136"/>
            <a:ext cx="10690583" cy="1151464"/>
          </a:xfrm>
        </p:spPr>
        <p:txBody>
          <a:bodyPr>
            <a:normAutofit/>
          </a:bodyPr>
          <a:lstStyle>
            <a:lvl1pPr>
              <a:spcBef>
                <a:spcPts val="0"/>
              </a:spcBef>
              <a:buFontTx/>
              <a:buNone/>
              <a:defRPr sz="3500" baseline="0">
                <a:solidFill>
                  <a:schemeClr val="bg1">
                    <a:lumMod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7373702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cap="none" baseline="0"/>
            </a:lvl1pPr>
          </a:lstStyle>
          <a:p>
            <a:r>
              <a:rPr lang="en-US" dirty="0" smtClean="0"/>
              <a:t>Click to edit Master title style</a:t>
            </a:r>
            <a:endParaRPr lang="en-US" dirty="0"/>
          </a:p>
        </p:txBody>
      </p:sp>
      <p:sp>
        <p:nvSpPr>
          <p:cNvPr id="3" name="Table Placeholder 2"/>
          <p:cNvSpPr>
            <a:spLocks noGrp="1"/>
          </p:cNvSpPr>
          <p:nvPr>
            <p:ph type="tbl" idx="1"/>
          </p:nvPr>
        </p:nvSpPr>
        <p:spPr>
          <a:xfrm>
            <a:off x="609600" y="1600206"/>
            <a:ext cx="10972800" cy="4525963"/>
          </a:xfrm>
        </p:spPr>
        <p:txBody>
          <a:bodyPr rtlCol="0">
            <a:normAutofit/>
          </a:bodyPr>
          <a:lstStyle/>
          <a:p>
            <a:pPr lvl="0"/>
            <a:endParaRPr lang="en-US" noProof="0" dirty="0" smtClean="0"/>
          </a:p>
        </p:txBody>
      </p:sp>
      <p:sp>
        <p:nvSpPr>
          <p:cNvPr id="4" name="Rectangle 4"/>
          <p:cNvSpPr>
            <a:spLocks noGrp="1" noChangeArrowheads="1"/>
          </p:cNvSpPr>
          <p:nvPr>
            <p:ph type="dt" sz="half" idx="10"/>
          </p:nvPr>
        </p:nvSpPr>
        <p:spPr>
          <a:xfrm>
            <a:off x="609600" y="6356361"/>
            <a:ext cx="2844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5" name="Rectangle 5"/>
          <p:cNvSpPr>
            <a:spLocks noGrp="1" noChangeArrowheads="1"/>
          </p:cNvSpPr>
          <p:nvPr>
            <p:ph type="ftr" sz="quarter" idx="11"/>
          </p:nvPr>
        </p:nvSpPr>
        <p:spPr>
          <a:xfrm>
            <a:off x="4165600" y="6356361"/>
            <a:ext cx="3860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6" name="Rectangle 6"/>
          <p:cNvSpPr>
            <a:spLocks noGrp="1" noChangeArrowheads="1"/>
          </p:cNvSpPr>
          <p:nvPr>
            <p:ph type="sldNum" sz="quarter" idx="12"/>
          </p:nvPr>
        </p:nvSpPr>
        <p:spPr/>
        <p:txBody>
          <a:bodyPr/>
          <a:lstStyle>
            <a:lvl1pPr>
              <a:defRPr/>
            </a:lvl1pPr>
          </a:lstStyle>
          <a:p>
            <a:pPr>
              <a:defRPr/>
            </a:pPr>
            <a:fld id="{43FC9E4D-C1DF-412F-A362-793D02D851A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22176683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83595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05172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lvl1pPr>
              <a:defRPr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61"/>
            <a:ext cx="2844800" cy="365125"/>
          </a:xfrm>
          <a:prstGeom prst="rect">
            <a:avLst/>
          </a:prstGeom>
        </p:spPr>
        <p:txBody>
          <a:bodyPr/>
          <a:lstStyle>
            <a:lvl1pPr>
              <a:defRPr/>
            </a:lvl1pPr>
          </a:lstStyle>
          <a:p>
            <a:pPr>
              <a:defRPr/>
            </a:pPr>
            <a:fld id="{DE2AE870-1820-44E4-B76C-72844391AA9B}" type="datetimeFigureOut">
              <a:rPr lang="en-US">
                <a:solidFill>
                  <a:prstClr val="black"/>
                </a:solidFill>
              </a:rPr>
              <a:pPr>
                <a:defRPr/>
              </a:pPr>
              <a:t>5/21/2019</a:t>
            </a:fld>
            <a:endParaRPr lang="en-US">
              <a:solidFill>
                <a:prstClr val="black"/>
              </a:solidFill>
            </a:endParaRPr>
          </a:p>
        </p:txBody>
      </p:sp>
      <p:sp>
        <p:nvSpPr>
          <p:cNvPr id="5" name="Footer Placeholder 4"/>
          <p:cNvSpPr>
            <a:spLocks noGrp="1"/>
          </p:cNvSpPr>
          <p:nvPr>
            <p:ph type="ftr" sz="quarter" idx="11"/>
          </p:nvPr>
        </p:nvSpPr>
        <p:spPr>
          <a:xfrm>
            <a:off x="4165600" y="6356361"/>
            <a:ext cx="38608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a:defRPr/>
            </a:pPr>
            <a:fld id="{C9F661E5-E661-48F3-BFF8-870E2D3D7B11}"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6696435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slide">
    <p:spTree>
      <p:nvGrpSpPr>
        <p:cNvPr id="1" name=""/>
        <p:cNvGrpSpPr/>
        <p:nvPr/>
      </p:nvGrpSpPr>
      <p:grpSpPr>
        <a:xfrm>
          <a:off x="0" y="0"/>
          <a:ext cx="0" cy="0"/>
          <a:chOff x="0" y="0"/>
          <a:chExt cx="0" cy="0"/>
        </a:xfrm>
      </p:grpSpPr>
      <p:pic>
        <p:nvPicPr>
          <p:cNvPr id="5" name="Picture 10" descr="whitenis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6518286"/>
            <a:ext cx="94191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0" y="530225"/>
            <a:ext cx="76200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11277600" y="536575"/>
            <a:ext cx="9144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sp>
        <p:nvSpPr>
          <p:cNvPr id="7" name="Text Placeholder 6"/>
          <p:cNvSpPr>
            <a:spLocks noGrp="1"/>
          </p:cNvSpPr>
          <p:nvPr>
            <p:ph type="body" sz="quarter" idx="13"/>
          </p:nvPr>
        </p:nvSpPr>
        <p:spPr>
          <a:xfrm>
            <a:off x="7620000" y="364066"/>
            <a:ext cx="3657600" cy="533400"/>
          </a:xfrm>
        </p:spPr>
        <p:txBody>
          <a:bodyPr/>
          <a:lstStyle>
            <a:lvl1pPr marL="0" indent="0" algn="ctr">
              <a:buNone/>
              <a:defRPr cap="all" baseline="0">
                <a:solidFill>
                  <a:schemeClr val="accent1">
                    <a:lumMod val="50000"/>
                  </a:schemeClr>
                </a:solidFill>
              </a:defRPr>
            </a:lvl1pPr>
          </a:lstStyle>
          <a:p>
            <a:pPr lvl="0"/>
            <a:r>
              <a:rPr lang="en-US" smtClean="0"/>
              <a:t>Click to edit Master text styles</a:t>
            </a:r>
          </a:p>
        </p:txBody>
      </p:sp>
      <p:sp>
        <p:nvSpPr>
          <p:cNvPr id="11" name="Text Placeholder 10"/>
          <p:cNvSpPr>
            <a:spLocks noGrp="1"/>
          </p:cNvSpPr>
          <p:nvPr>
            <p:ph type="body" sz="quarter" idx="14"/>
          </p:nvPr>
        </p:nvSpPr>
        <p:spPr>
          <a:xfrm>
            <a:off x="372528" y="668863"/>
            <a:ext cx="8534400" cy="381000"/>
          </a:xfrm>
        </p:spPr>
        <p:txBody>
          <a:bodyPr>
            <a:no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
        <p:nvSpPr>
          <p:cNvPr id="3" name="Text Placeholder 2"/>
          <p:cNvSpPr>
            <a:spLocks noGrp="1"/>
          </p:cNvSpPr>
          <p:nvPr>
            <p:ph type="body" sz="quarter" idx="15"/>
          </p:nvPr>
        </p:nvSpPr>
        <p:spPr>
          <a:xfrm>
            <a:off x="609600" y="1219200"/>
            <a:ext cx="54864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11"/>
          <p:cNvSpPr>
            <a:spLocks noGrp="1"/>
          </p:cNvSpPr>
          <p:nvPr>
            <p:ph type="sldNum" sz="quarter" idx="16"/>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D555C573-0867-4773-A2B5-ABBC8E03268B}"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0938183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508000" y="609600"/>
            <a:ext cx="10464800" cy="5562600"/>
          </a:xfrm>
        </p:spPr>
        <p:txBody>
          <a:bodyPr/>
          <a:lstStyle>
            <a:lvl2pPr marL="742950" indent="-285750">
              <a:buFont typeface="Arial" pitchFamily="34" charset="0"/>
              <a:buChar char="•"/>
              <a:defRPr/>
            </a:lvl2pPr>
            <a:lvl3pPr marL="1200150" indent="-285750">
              <a:buFont typeface="Courier New" pitchFamily="49" charset="0"/>
              <a:buChar char="o"/>
              <a:defRPr sz="1500"/>
            </a:lvl3pPr>
            <a:lvl5pPr marL="2057400" indent="-228600">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11"/>
          <p:cNvSpPr>
            <a:spLocks noGrp="1"/>
          </p:cNvSpPr>
          <p:nvPr>
            <p:ph type="sldNum" sz="quarter" idx="14"/>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6EAF96D3-6A7D-4E33-B108-5C9C5DB78DC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1501881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1500" b="0">
                <a:latin typeface="Helvetica" pitchFamily="34" charset="0"/>
                <a:cs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74" y="1535113"/>
            <a:ext cx="5389033" cy="639762"/>
          </a:xfrm>
        </p:spPr>
        <p:txBody>
          <a:bodyPr rtlCol="0" anchor="b">
            <a:noAutofit/>
          </a:bodyPr>
          <a:lstStyle>
            <a:lvl1pPr>
              <a:defRPr lang="en-US" sz="1500" b="0" smtClean="0">
                <a:latin typeface="Helvetica" pitchFamily="34" charset="0"/>
                <a:cs typeface="Helvetica" pitchFamily="34" charset="0"/>
              </a:defRPr>
            </a:lvl1pPr>
          </a:lstStyle>
          <a:p>
            <a:pPr lvl="0"/>
            <a:r>
              <a:rPr lang="en-US" smtClean="0"/>
              <a:t>Click to edit Master text styles</a:t>
            </a:r>
          </a:p>
        </p:txBody>
      </p:sp>
      <p:sp>
        <p:nvSpPr>
          <p:cNvPr id="6" name="Content Placeholder 5"/>
          <p:cNvSpPr>
            <a:spLocks noGrp="1"/>
          </p:cNvSpPr>
          <p:nvPr>
            <p:ph sz="quarter" idx="4"/>
          </p:nvPr>
        </p:nvSpPr>
        <p:spPr>
          <a:xfrm>
            <a:off x="6193374" y="2174875"/>
            <a:ext cx="5389033"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pPr>
              <a:defRPr/>
            </a:pPr>
            <a:fld id="{2FA286FE-5272-4499-9D92-1F1134FB6820}"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7204851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15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766733" y="273061"/>
            <a:ext cx="6815667" cy="5853113"/>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3" y="1435103"/>
            <a:ext cx="4011084" cy="4691063"/>
          </a:xfrm>
        </p:spPr>
        <p:txBody>
          <a:bodyPr>
            <a:normAutofit/>
          </a:bodyPr>
          <a:lstStyle>
            <a:lvl1pPr marL="0" indent="0">
              <a:buNone/>
              <a:defRPr sz="15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514C7660-23B3-452B-8470-D22CE402FB23}"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4223463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6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normAutofit/>
          </a:bodyPr>
          <a:lstStyle>
            <a:lvl1pPr marL="0" indent="0">
              <a:buNone/>
              <a:defRPr sz="11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9422A96-4E02-473E-99C3-EE333EC87F0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6767241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cap="none" baseline="0"/>
            </a:lvl1pPr>
          </a:lstStyle>
          <a:p>
            <a:r>
              <a:rPr lang="en-US" dirty="0" smtClean="0"/>
              <a:t>Click to edit Master title style</a:t>
            </a:r>
            <a:endParaRPr lang="en-US" dirty="0"/>
          </a:p>
        </p:txBody>
      </p:sp>
      <p:sp>
        <p:nvSpPr>
          <p:cNvPr id="3" name="Rectangle 22"/>
          <p:cNvSpPr>
            <a:spLocks noGrp="1"/>
          </p:cNvSpPr>
          <p:nvPr>
            <p:ph type="dt" sz="half" idx="10"/>
          </p:nvPr>
        </p:nvSpPr>
        <p:spPr>
          <a:xfrm>
            <a:off x="609600" y="6245225"/>
            <a:ext cx="2844800" cy="476250"/>
          </a:xfrm>
          <a:prstGeom prst="rect">
            <a:avLst/>
          </a:prstGeom>
        </p:spPr>
        <p:txBody>
          <a:bodyPr/>
          <a:lstStyle>
            <a:lvl1pPr fontAlgn="auto">
              <a:spcBef>
                <a:spcPts val="0"/>
              </a:spcBef>
              <a:spcAft>
                <a:spcPts val="0"/>
              </a:spcAft>
              <a:defRPr>
                <a:latin typeface="+mn-lt"/>
                <a:cs typeface="+mn-cs"/>
              </a:defRPr>
            </a:lvl1pPr>
          </a:lstStyle>
          <a:p>
            <a:pPr>
              <a:defRPr/>
            </a:pPr>
            <a:endParaRPr dirty="0">
              <a:solidFill>
                <a:prstClr val="black"/>
              </a:solidFill>
            </a:endParaRPr>
          </a:p>
        </p:txBody>
      </p:sp>
      <p:sp>
        <p:nvSpPr>
          <p:cNvPr id="4" name="Rectangle 15"/>
          <p:cNvSpPr>
            <a:spLocks noGrp="1"/>
          </p:cNvSpPr>
          <p:nvPr>
            <p:ph type="sldNum" sz="quarter" idx="11"/>
          </p:nvPr>
        </p:nvSpPr>
        <p:spPr/>
        <p:txBody>
          <a:bodyPr/>
          <a:lstStyle>
            <a:lvl1pPr>
              <a:defRPr/>
            </a:lvl1pPr>
          </a:lstStyle>
          <a:p>
            <a:pPr>
              <a:defRPr/>
            </a:pPr>
            <a:fld id="{66A66492-BAF6-4AAD-AFAE-540AE087FD52}" type="slidenum">
              <a:rPr>
                <a:solidFill>
                  <a:prstClr val="white"/>
                </a:solidFill>
              </a:rPr>
              <a:pPr>
                <a:defRPr/>
              </a:pPr>
              <a:t>‹#›</a:t>
            </a:fld>
            <a:endParaRPr dirty="0">
              <a:solidFill>
                <a:prstClr val="white"/>
              </a:solidFill>
            </a:endParaRPr>
          </a:p>
        </p:txBody>
      </p:sp>
    </p:spTree>
    <p:extLst>
      <p:ext uri="{BB962C8B-B14F-4D97-AF65-F5344CB8AC3E}">
        <p14:creationId xmlns:p14="http://schemas.microsoft.com/office/powerpoint/2010/main" val="2254781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49"/>
            <a:ext cx="109728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68747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8038482"/>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Master style title</a:t>
            </a:r>
            <a:endParaRPr lang="en-US" dirty="0"/>
          </a:p>
        </p:txBody>
      </p:sp>
      <p:sp>
        <p:nvSpPr>
          <p:cNvPr id="102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6" name="Slide Number Placeholder 5"/>
          <p:cNvSpPr>
            <a:spLocks noGrp="1"/>
          </p:cNvSpPr>
          <p:nvPr>
            <p:ph type="sldNum" sz="quarter" idx="4"/>
          </p:nvPr>
        </p:nvSpPr>
        <p:spPr>
          <a:xfrm>
            <a:off x="11074400" y="6408749"/>
            <a:ext cx="1068917" cy="365125"/>
          </a:xfrm>
          <a:prstGeom prst="rect">
            <a:avLst/>
          </a:prstGeom>
        </p:spPr>
        <p:txBody>
          <a:bodyPr vert="horz" lIns="91440" tIns="45720" rIns="91440" bIns="45720" rtlCol="0" anchor="ctr"/>
          <a:lstStyle>
            <a:lvl1pPr algn="r" fontAlgn="auto">
              <a:spcBef>
                <a:spcPts val="0"/>
              </a:spcBef>
              <a:spcAft>
                <a:spcPts val="0"/>
              </a:spcAft>
              <a:defRPr sz="1200">
                <a:solidFill>
                  <a:schemeClr val="bg1"/>
                </a:solidFill>
                <a:latin typeface="Helvetica" pitchFamily="34" charset="0"/>
                <a:cs typeface="Helvetica" pitchFamily="34" charset="0"/>
              </a:defRPr>
            </a:lvl1pPr>
          </a:lstStyle>
          <a:p>
            <a:pPr>
              <a:defRPr/>
            </a:pPr>
            <a:fld id="{9403B60B-6ED4-48C0-BE6B-C9A84BF79913}" type="slidenum">
              <a:rPr lang="en-US">
                <a:solidFill>
                  <a:prstClr val="white"/>
                </a:solidFill>
              </a:rPr>
              <a:pPr>
                <a:defRPr/>
              </a:pPr>
              <a:t>‹#›</a:t>
            </a:fld>
            <a:endParaRPr lang="en-US" dirty="0">
              <a:solidFill>
                <a:prstClr val="white"/>
              </a:solidFill>
            </a:endParaRPr>
          </a:p>
        </p:txBody>
      </p:sp>
      <p:sp>
        <p:nvSpPr>
          <p:cNvPr id="3" name="Rectangle 2"/>
          <p:cNvSpPr/>
          <p:nvPr userDrawn="1"/>
        </p:nvSpPr>
        <p:spPr>
          <a:xfrm>
            <a:off x="4583" y="6375494"/>
            <a:ext cx="12216384" cy="498422"/>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0" name="Rectangle 9"/>
          <p:cNvSpPr/>
          <p:nvPr userDrawn="1"/>
        </p:nvSpPr>
        <p:spPr>
          <a:xfrm>
            <a:off x="4583" y="-11685"/>
            <a:ext cx="12216384" cy="94131"/>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2984792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1" r:id="rId9"/>
    <p:sldLayoutId id="2147483672" r:id="rId10"/>
    <p:sldLayoutId id="2147483673" r:id="rId11"/>
    <p:sldLayoutId id="2147483674" r:id="rId12"/>
    <p:sldLayoutId id="2147483675" r:id="rId13"/>
  </p:sldLayoutIdLst>
  <p:timing>
    <p:tnLst>
      <p:par>
        <p:cTn id="1" dur="indefinite" restart="never" nodeType="tmRoot"/>
      </p:par>
    </p:tnLst>
  </p:timing>
  <p:txStyles>
    <p:title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p:titleStyle>
    <p:bodyStyle>
      <a:lvl1pPr marL="342900" indent="-342900" algn="l" rtl="0" eaLnBrk="0" fontAlgn="base" hangingPunct="0">
        <a:spcBef>
          <a:spcPct val="20000"/>
        </a:spcBef>
        <a:spcAft>
          <a:spcPct val="0"/>
        </a:spcAft>
        <a:defRPr sz="1800" kern="1200">
          <a:solidFill>
            <a:schemeClr val="tx1"/>
          </a:solidFill>
          <a:latin typeface="Helvetica" pitchFamily="34" charset="0"/>
          <a:ea typeface="Helvetica" pitchFamily="34" charset="0"/>
          <a:cs typeface="Helvetica" pitchFamily="34" charset="0"/>
        </a:defRPr>
      </a:lvl1pPr>
      <a:lvl2pPr marL="742950" indent="-28575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2pPr>
      <a:lvl3pPr marL="1200150" indent="-285750" algn="l" rtl="0" eaLnBrk="0" fontAlgn="base" hangingPunct="0">
        <a:spcBef>
          <a:spcPct val="20000"/>
        </a:spcBef>
        <a:spcAft>
          <a:spcPct val="0"/>
        </a:spcAft>
        <a:buFont typeface="Courier New" pitchFamily="49" charset="0"/>
        <a:buChar char="o"/>
        <a:defRPr sz="1800" kern="1200">
          <a:solidFill>
            <a:schemeClr val="tx1"/>
          </a:solidFill>
          <a:latin typeface="Helvetica" pitchFamily="34" charset="0"/>
          <a:ea typeface="Helvetica" pitchFamily="34" charset="0"/>
          <a:cs typeface="Helvetica" pitchFamily="34" charset="0"/>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4pPr>
      <a:lvl5pPr marL="2114550" indent="-285750" algn="l" rtl="0" eaLnBrk="0" fontAlgn="base" hangingPunct="0">
        <a:spcBef>
          <a:spcPct val="20000"/>
        </a:spcBef>
        <a:spcAft>
          <a:spcPct val="0"/>
        </a:spcAft>
        <a:buFont typeface="Wingdings" pitchFamily="2" charset="2"/>
        <a:buChar char="§"/>
        <a:defRPr sz="1800" kern="1200">
          <a:solidFill>
            <a:schemeClr val="tx1"/>
          </a:solidFill>
          <a:latin typeface="Helvetica" pitchFamily="34" charset="0"/>
          <a:ea typeface="Helvetica" pitchFamily="34" charset="0"/>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notesSlide" Target="../notesSlides/notesSlide2.xml"/><Relationship Id="rId7" Type="http://schemas.openxmlformats.org/officeDocument/2006/relationships/image" Target="../media/image13.emf"/><Relationship Id="rId2" Type="http://schemas.openxmlformats.org/officeDocument/2006/relationships/slideLayout" Target="../slideLayouts/slideLayout11.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2.xml"/><Relationship Id="rId5" Type="http://schemas.openxmlformats.org/officeDocument/2006/relationships/image" Target="../media/image21.png"/><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4274576"/>
            <a:ext cx="1905000" cy="1064559"/>
          </a:xfrm>
          <a:prstGeom prst="rect">
            <a:avLst/>
          </a:prstGeom>
        </p:spPr>
      </p:pic>
      <p:sp>
        <p:nvSpPr>
          <p:cNvPr id="6" name="Title 5"/>
          <p:cNvSpPr>
            <a:spLocks noGrp="1"/>
          </p:cNvSpPr>
          <p:nvPr>
            <p:ph type="title"/>
          </p:nvPr>
        </p:nvSpPr>
        <p:spPr>
          <a:xfrm>
            <a:off x="2362200" y="838200"/>
            <a:ext cx="7772400" cy="1143000"/>
          </a:xfrm>
        </p:spPr>
        <p:txBody>
          <a:bodyPr>
            <a:noAutofit/>
          </a:bodyPr>
          <a:lstStyle/>
          <a:p>
            <a:r>
              <a:rPr lang="en-US" sz="2400" b="1" cap="none" dirty="0"/>
              <a:t>QC </a:t>
            </a:r>
            <a:r>
              <a:rPr lang="en-US" sz="2400" b="1" cap="none" dirty="0" err="1"/>
              <a:t>Benchmarker</a:t>
            </a:r>
            <a:r>
              <a:rPr lang="en-US" sz="2400" b="1" cap="none" dirty="0"/>
              <a:t>: a streamlined web application to comprehensively evaluate instrument performance and direct troubleshooting</a:t>
            </a:r>
          </a:p>
        </p:txBody>
      </p:sp>
      <p:sp>
        <p:nvSpPr>
          <p:cNvPr id="2" name="TextBox 1"/>
          <p:cNvSpPr txBox="1"/>
          <p:nvPr/>
        </p:nvSpPr>
        <p:spPr>
          <a:xfrm>
            <a:off x="2362200" y="2743201"/>
            <a:ext cx="2281650" cy="1323439"/>
          </a:xfrm>
          <a:prstGeom prst="rect">
            <a:avLst/>
          </a:prstGeom>
          <a:noFill/>
        </p:spPr>
        <p:txBody>
          <a:bodyPr wrap="none" rtlCol="0">
            <a:spAutoFit/>
          </a:bodyPr>
          <a:lstStyle/>
          <a:p>
            <a:r>
              <a:rPr lang="en-US" sz="2000" dirty="0">
                <a:latin typeface="Helvetica" panose="020B0604020202020204" pitchFamily="34" charset="0"/>
                <a:cs typeface="Helvetica" panose="020B0604020202020204" pitchFamily="34" charset="0"/>
              </a:rPr>
              <a:t>Benjamin A. Neely</a:t>
            </a:r>
          </a:p>
          <a:p>
            <a:r>
              <a:rPr lang="en-US" sz="2000" dirty="0">
                <a:latin typeface="Helvetica" panose="020B0604020202020204" pitchFamily="34" charset="0"/>
                <a:cs typeface="Helvetica" panose="020B0604020202020204" pitchFamily="34" charset="0"/>
              </a:rPr>
              <a:t>Paul E. Anderson</a:t>
            </a:r>
          </a:p>
          <a:p>
            <a:r>
              <a:rPr lang="en-US" sz="2000" dirty="0">
                <a:latin typeface="Helvetica" panose="020B0604020202020204" pitchFamily="34" charset="0"/>
                <a:cs typeface="Helvetica" panose="020B0604020202020204" pitchFamily="34" charset="0"/>
              </a:rPr>
              <a:t>W. Clay Davis</a:t>
            </a:r>
          </a:p>
          <a:p>
            <a:r>
              <a:rPr lang="en-US" sz="2000" dirty="0">
                <a:latin typeface="Helvetica" panose="020B0604020202020204" pitchFamily="34" charset="0"/>
                <a:cs typeface="Helvetica" panose="020B0604020202020204" pitchFamily="34" charset="0"/>
              </a:rPr>
              <a:t>Magnus </a:t>
            </a:r>
            <a:r>
              <a:rPr lang="en-US" sz="2000" dirty="0" err="1">
                <a:latin typeface="Helvetica" panose="020B0604020202020204" pitchFamily="34" charset="0"/>
                <a:cs typeface="Helvetica" panose="020B0604020202020204" pitchFamily="34" charset="0"/>
              </a:rPr>
              <a:t>Palmblad</a:t>
            </a:r>
            <a:endParaRPr lang="en-US" sz="2000" dirty="0">
              <a:latin typeface="Helvetica" panose="020B0604020202020204" pitchFamily="34" charset="0"/>
              <a:cs typeface="Helvetica" panose="020B0604020202020204" pitchFamily="34" charset="0"/>
            </a:endParaRPr>
          </a:p>
        </p:txBody>
      </p:sp>
      <p:sp>
        <p:nvSpPr>
          <p:cNvPr id="3" name="TextBox 2"/>
          <p:cNvSpPr txBox="1"/>
          <p:nvPr/>
        </p:nvSpPr>
        <p:spPr>
          <a:xfrm>
            <a:off x="2362200" y="4800601"/>
            <a:ext cx="8039100" cy="1200329"/>
          </a:xfrm>
          <a:prstGeom prst="rect">
            <a:avLst/>
          </a:prstGeom>
          <a:noFill/>
        </p:spPr>
        <p:txBody>
          <a:bodyPr wrap="square" rtlCol="0">
            <a:spAutoFit/>
          </a:bodyPr>
          <a:lstStyle/>
          <a:p>
            <a:r>
              <a:rPr lang="en-US" i="1" dirty="0">
                <a:latin typeface="Helvetica" panose="020B0604020202020204" pitchFamily="34" charset="0"/>
                <a:cs typeface="Helvetica" panose="020B0604020202020204" pitchFamily="34" charset="0"/>
              </a:rPr>
              <a:t>Identification of certain commercial equipment, instruments, software or materials does not imply recommendation or endorsement by the National Institute of Standards and Technology, nor does it imply that the products identified are necessarily the best available for the purpose.</a:t>
            </a:r>
          </a:p>
        </p:txBody>
      </p:sp>
      <p:pic>
        <p:nvPicPr>
          <p:cNvPr id="5" name="Picture 8" descr="whitenis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509763"/>
            <a:ext cx="706516" cy="18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NISTlogo_oneline_whit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7725" y="6547535"/>
            <a:ext cx="320357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nistident_fleft_vec [Converted].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404920"/>
            <a:ext cx="1524000" cy="5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1819006"/>
            <a:ext cx="1905000" cy="50006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 y="2476500"/>
            <a:ext cx="1905000" cy="1905000"/>
          </a:xfrm>
          <a:prstGeom prst="rect">
            <a:avLst/>
          </a:prstGeom>
        </p:spPr>
      </p:pic>
      <p:pic>
        <p:nvPicPr>
          <p:cNvPr id="11" name="Picture 10"/>
          <p:cNvPicPr>
            <a:picLocks noChangeAspect="1"/>
          </p:cNvPicPr>
          <p:nvPr/>
        </p:nvPicPr>
        <p:blipFill>
          <a:blip r:embed="rId9"/>
          <a:stretch>
            <a:fillRect/>
          </a:stretch>
        </p:blipFill>
        <p:spPr>
          <a:xfrm>
            <a:off x="10972800" y="2856619"/>
            <a:ext cx="952500" cy="1171575"/>
          </a:xfrm>
          <a:prstGeom prst="rect">
            <a:avLst/>
          </a:prstGeom>
        </p:spPr>
      </p:pic>
      <p:pic>
        <p:nvPicPr>
          <p:cNvPr id="12" name="Picture 11"/>
          <p:cNvPicPr>
            <a:picLocks noChangeAspect="1"/>
          </p:cNvPicPr>
          <p:nvPr/>
        </p:nvPicPr>
        <p:blipFill>
          <a:blip r:embed="rId10"/>
          <a:stretch>
            <a:fillRect/>
          </a:stretch>
        </p:blipFill>
        <p:spPr>
          <a:xfrm>
            <a:off x="9864416" y="2858057"/>
            <a:ext cx="1044315" cy="1170137"/>
          </a:xfrm>
          <a:prstGeom prst="rect">
            <a:avLst/>
          </a:prstGeom>
        </p:spPr>
      </p:pic>
      <p:pic>
        <p:nvPicPr>
          <p:cNvPr id="14" name="Picture 13"/>
          <p:cNvPicPr>
            <a:picLocks noChangeAspect="1"/>
          </p:cNvPicPr>
          <p:nvPr/>
        </p:nvPicPr>
        <p:blipFill>
          <a:blip r:embed="rId11"/>
          <a:stretch>
            <a:fillRect/>
          </a:stretch>
        </p:blipFill>
        <p:spPr>
          <a:xfrm>
            <a:off x="8825344" y="2856619"/>
            <a:ext cx="975002" cy="1171575"/>
          </a:xfrm>
          <a:prstGeom prst="rect">
            <a:avLst/>
          </a:prstGeom>
        </p:spPr>
      </p:pic>
      <p:sp>
        <p:nvSpPr>
          <p:cNvPr id="15" name="TextBox 14"/>
          <p:cNvSpPr txBox="1"/>
          <p:nvPr/>
        </p:nvSpPr>
        <p:spPr>
          <a:xfrm>
            <a:off x="8774931" y="1732936"/>
            <a:ext cx="3048000" cy="923330"/>
          </a:xfrm>
          <a:prstGeom prst="rect">
            <a:avLst/>
          </a:prstGeom>
          <a:noFill/>
        </p:spPr>
        <p:txBody>
          <a:bodyPr wrap="square" rtlCol="0">
            <a:spAutoFit/>
          </a:bodyPr>
          <a:lstStyle/>
          <a:p>
            <a:r>
              <a:rPr lang="en-US" dirty="0" smtClean="0">
                <a:solidFill>
                  <a:srgbClr val="FF0000"/>
                </a:solidFill>
              </a:rPr>
              <a:t>I am not planning on using pics, but I did think it was a fun idea for a second.</a:t>
            </a:r>
            <a:endParaRPr lang="en-US" dirty="0">
              <a:solidFill>
                <a:srgbClr val="FF0000"/>
              </a:solidFill>
            </a:endParaRPr>
          </a:p>
        </p:txBody>
      </p:sp>
    </p:spTree>
    <p:extLst>
      <p:ext uri="{BB962C8B-B14F-4D97-AF65-F5344CB8AC3E}">
        <p14:creationId xmlns:p14="http://schemas.microsoft.com/office/powerpoint/2010/main" val="10742070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Creating a measure of spray stability</a:t>
            </a:r>
            <a:endParaRPr lang="en-US" sz="2400" cap="none" dirty="0"/>
          </a:p>
        </p:txBody>
      </p:sp>
      <p:pic>
        <p:nvPicPr>
          <p:cNvPr id="3" name="Picture 2"/>
          <p:cNvPicPr>
            <a:picLocks noChangeAspect="1"/>
          </p:cNvPicPr>
          <p:nvPr/>
        </p:nvPicPr>
        <p:blipFill>
          <a:blip r:embed="rId3"/>
          <a:stretch>
            <a:fillRect/>
          </a:stretch>
        </p:blipFill>
        <p:spPr>
          <a:xfrm>
            <a:off x="6096000" y="990600"/>
            <a:ext cx="2628899" cy="2233612"/>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spTree>
    <p:extLst>
      <p:ext uri="{BB962C8B-B14F-4D97-AF65-F5344CB8AC3E}">
        <p14:creationId xmlns:p14="http://schemas.microsoft.com/office/powerpoint/2010/main" val="37047158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7162800" cy="457200"/>
          </a:xfrm>
        </p:spPr>
        <p:txBody>
          <a:bodyPr>
            <a:noAutofit/>
          </a:bodyPr>
          <a:lstStyle/>
          <a:p>
            <a:r>
              <a:rPr lang="en-US" sz="2400" cap="none" dirty="0" smtClean="0"/>
              <a:t>Example of a performance threshold – PSMs</a:t>
            </a:r>
            <a:endParaRPr lang="en-US" sz="2400" cap="none" dirty="0"/>
          </a:p>
        </p:txBody>
      </p:sp>
      <p:pic>
        <p:nvPicPr>
          <p:cNvPr id="3" name="Picture 2"/>
          <p:cNvPicPr>
            <a:picLocks noChangeAspect="1"/>
          </p:cNvPicPr>
          <p:nvPr/>
        </p:nvPicPr>
        <p:blipFill>
          <a:blip r:embed="rId3"/>
          <a:stretch>
            <a:fillRect/>
          </a:stretch>
        </p:blipFill>
        <p:spPr>
          <a:xfrm>
            <a:off x="457200" y="749710"/>
            <a:ext cx="3867150" cy="3305175"/>
          </a:xfrm>
          <a:prstGeom prst="rect">
            <a:avLst/>
          </a:prstGeom>
        </p:spPr>
      </p:pic>
      <p:sp>
        <p:nvSpPr>
          <p:cNvPr id="4" name="Rectangle 3"/>
          <p:cNvSpPr/>
          <p:nvPr/>
        </p:nvSpPr>
        <p:spPr>
          <a:xfrm>
            <a:off x="4419600" y="1022554"/>
            <a:ext cx="1019175" cy="25981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9600" y="1022554"/>
            <a:ext cx="1019175" cy="8062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Good</a:t>
            </a:r>
            <a:endParaRPr lang="en-US" dirty="0"/>
          </a:p>
        </p:txBody>
      </p:sp>
      <p:sp>
        <p:nvSpPr>
          <p:cNvPr id="6" name="Rectangle 5"/>
          <p:cNvSpPr/>
          <p:nvPr/>
        </p:nvSpPr>
        <p:spPr>
          <a:xfrm>
            <a:off x="4419600" y="1828800"/>
            <a:ext cx="1019175" cy="56120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Marginal</a:t>
            </a:r>
            <a:endParaRPr lang="en-US" dirty="0">
              <a:solidFill>
                <a:schemeClr val="tx1"/>
              </a:solidFill>
            </a:endParaRPr>
          </a:p>
        </p:txBody>
      </p:sp>
      <p:sp>
        <p:nvSpPr>
          <p:cNvPr id="7" name="Rectangle 6"/>
          <p:cNvSpPr/>
          <p:nvPr/>
        </p:nvSpPr>
        <p:spPr>
          <a:xfrm>
            <a:off x="4419600" y="2385091"/>
            <a:ext cx="1019175" cy="12356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Bad</a:t>
            </a:r>
            <a:endParaRPr lang="en-US" dirty="0"/>
          </a:p>
        </p:txBody>
      </p:sp>
      <p:cxnSp>
        <p:nvCxnSpPr>
          <p:cNvPr id="9" name="Straight Connector 8"/>
          <p:cNvCxnSpPr/>
          <p:nvPr/>
        </p:nvCxnSpPr>
        <p:spPr>
          <a:xfrm flipV="1">
            <a:off x="2745658" y="2523764"/>
            <a:ext cx="2969342" cy="1050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
        <p:nvSpPr>
          <p:cNvPr id="14" name="TextBox 13"/>
          <p:cNvSpPr txBox="1"/>
          <p:nvPr/>
        </p:nvSpPr>
        <p:spPr>
          <a:xfrm>
            <a:off x="609600" y="4724400"/>
            <a:ext cx="11202426" cy="707886"/>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Thresholds are based on instrument and type of acquisition</a:t>
            </a:r>
          </a:p>
          <a:p>
            <a:pPr marL="285750" indent="-285750">
              <a:buFont typeface="Wingdings" panose="05000000000000000000" pitchFamily="2" charset="2"/>
              <a:buChar char="Ø"/>
            </a:pPr>
            <a:r>
              <a:rPr lang="en-US" sz="2000" dirty="0" smtClean="0"/>
              <a:t>Since each instrument is unique, qualitative thresholds may not be applicable, but metrics are still valid</a:t>
            </a:r>
            <a:endParaRPr lang="en-US" sz="2000" dirty="0"/>
          </a:p>
        </p:txBody>
      </p:sp>
    </p:spTree>
    <p:extLst>
      <p:ext uri="{BB962C8B-B14F-4D97-AF65-F5344CB8AC3E}">
        <p14:creationId xmlns:p14="http://schemas.microsoft.com/office/powerpoint/2010/main" val="42370509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477000" cy="457200"/>
          </a:xfrm>
        </p:spPr>
        <p:txBody>
          <a:bodyPr>
            <a:noAutofit/>
          </a:bodyPr>
          <a:lstStyle/>
          <a:p>
            <a:r>
              <a:rPr lang="en-US" sz="2400" cap="none" dirty="0" smtClean="0"/>
              <a:t>Peak capacity and MS2 rate and # PSM</a:t>
            </a:r>
            <a:endParaRPr lang="en-US" sz="2400" cap="none"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Tree>
    <p:extLst>
      <p:ext uri="{BB962C8B-B14F-4D97-AF65-F5344CB8AC3E}">
        <p14:creationId xmlns:p14="http://schemas.microsoft.com/office/powerpoint/2010/main" val="138410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984883" y="3165505"/>
            <a:ext cx="2923942" cy="1015663"/>
          </a:xfrm>
          <a:prstGeom prst="rect">
            <a:avLst/>
          </a:prstGeom>
          <a:noFill/>
        </p:spPr>
        <p:txBody>
          <a:bodyPr wrap="none" rtlCol="0">
            <a:spAutoFit/>
          </a:bodyPr>
          <a:lstStyle/>
          <a:p>
            <a:r>
              <a:rPr lang="en-US" sz="2000" dirty="0" smtClean="0"/>
              <a:t>comet</a:t>
            </a:r>
          </a:p>
          <a:p>
            <a:r>
              <a:rPr lang="en-US" sz="2000" dirty="0" err="1" smtClean="0"/>
              <a:t>PeptideProphet</a:t>
            </a:r>
            <a:endParaRPr lang="en-US" sz="2000" dirty="0" smtClean="0"/>
          </a:p>
          <a:p>
            <a:r>
              <a:rPr lang="en-US" sz="2000" dirty="0" err="1" smtClean="0"/>
              <a:t>SpectraST</a:t>
            </a:r>
            <a:r>
              <a:rPr lang="en-US" sz="2000" dirty="0" smtClean="0"/>
              <a:t> -C create library</a:t>
            </a:r>
            <a:endParaRPr lang="en-US" sz="2000" dirty="0"/>
          </a:p>
        </p:txBody>
      </p:sp>
      <p:sp>
        <p:nvSpPr>
          <p:cNvPr id="2" name="Title 1"/>
          <p:cNvSpPr>
            <a:spLocks noGrp="1"/>
          </p:cNvSpPr>
          <p:nvPr>
            <p:ph type="title" idx="4294967295"/>
          </p:nvPr>
        </p:nvSpPr>
        <p:spPr>
          <a:xfrm>
            <a:off x="0" y="76200"/>
            <a:ext cx="8610600" cy="457200"/>
          </a:xfrm>
        </p:spPr>
        <p:txBody>
          <a:bodyPr>
            <a:noAutofit/>
          </a:bodyPr>
          <a:lstStyle/>
          <a:p>
            <a:r>
              <a:rPr lang="en-US" sz="2400" cap="none" dirty="0" smtClean="0"/>
              <a:t>QC </a:t>
            </a:r>
            <a:r>
              <a:rPr lang="en-US" sz="2400" cap="none" dirty="0" err="1" smtClean="0"/>
              <a:t>Benchmarker</a:t>
            </a:r>
            <a:r>
              <a:rPr lang="en-US" sz="2400" cap="none" dirty="0" smtClean="0"/>
              <a:t> </a:t>
            </a:r>
            <a:r>
              <a:rPr lang="en-US" sz="2400" cap="none" dirty="0" smtClean="0"/>
              <a:t>Implementation – Focus </a:t>
            </a:r>
            <a:r>
              <a:rPr lang="en-US" sz="2400" cap="none" dirty="0" smtClean="0"/>
              <a:t>on speed</a:t>
            </a:r>
            <a:endParaRPr lang="en-US" sz="2400" cap="none" dirty="0"/>
          </a:p>
        </p:txBody>
      </p:sp>
      <p:sp>
        <p:nvSpPr>
          <p:cNvPr id="4" name="Google Shape;126;p21"/>
          <p:cNvSpPr/>
          <p:nvPr/>
        </p:nvSpPr>
        <p:spPr>
          <a:xfrm>
            <a:off x="914400" y="1475272"/>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query</a:t>
            </a:r>
            <a:endParaRPr sz="2000" dirty="0"/>
          </a:p>
        </p:txBody>
      </p:sp>
      <p:sp>
        <p:nvSpPr>
          <p:cNvPr id="5" name="Google Shape;127;p21"/>
          <p:cNvSpPr/>
          <p:nvPr/>
        </p:nvSpPr>
        <p:spPr>
          <a:xfrm>
            <a:off x="2362207" y="1151166"/>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6" name="Straight Arrow Connector 5"/>
          <p:cNvCxnSpPr/>
          <p:nvPr/>
        </p:nvCxnSpPr>
        <p:spPr>
          <a:xfrm>
            <a:off x="1871318" y="1843599"/>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905" y="1099188"/>
            <a:ext cx="1194879" cy="1938992"/>
          </a:xfrm>
          <a:prstGeom prst="rect">
            <a:avLst/>
          </a:prstGeom>
          <a:noFill/>
        </p:spPr>
        <p:txBody>
          <a:bodyPr wrap="none" rtlCol="0">
            <a:spAutoFit/>
          </a:bodyPr>
          <a:lstStyle/>
          <a:p>
            <a:r>
              <a:rPr lang="en-US" sz="2000" b="1" dirty="0" err="1" smtClean="0"/>
              <a:t>Thermo</a:t>
            </a:r>
            <a:endParaRPr lang="en-US" sz="2000" b="1" dirty="0" smtClean="0"/>
          </a:p>
          <a:p>
            <a:r>
              <a:rPr lang="en-US" sz="2000" dirty="0" smtClean="0"/>
              <a:t>Agilent</a:t>
            </a:r>
          </a:p>
          <a:p>
            <a:r>
              <a:rPr lang="en-US" sz="2000" dirty="0" smtClean="0"/>
              <a:t>Bruker</a:t>
            </a:r>
          </a:p>
          <a:p>
            <a:r>
              <a:rPr lang="en-US" sz="2000" dirty="0" err="1" smtClean="0"/>
              <a:t>Sciex</a:t>
            </a:r>
            <a:endParaRPr lang="en-US" sz="2000" dirty="0" smtClean="0"/>
          </a:p>
          <a:p>
            <a:r>
              <a:rPr lang="en-US" sz="2000" dirty="0" smtClean="0"/>
              <a:t>Shimadzu</a:t>
            </a:r>
          </a:p>
          <a:p>
            <a:r>
              <a:rPr lang="en-US" sz="2000" dirty="0" smtClean="0"/>
              <a:t>UIMF</a:t>
            </a:r>
            <a:endParaRPr lang="en-US" sz="2000" dirty="0"/>
          </a:p>
        </p:txBody>
      </p:sp>
      <p:sp>
        <p:nvSpPr>
          <p:cNvPr id="9" name="Google Shape;126;p21"/>
          <p:cNvSpPr/>
          <p:nvPr/>
        </p:nvSpPr>
        <p:spPr>
          <a:xfrm>
            <a:off x="8375283" y="1475272"/>
            <a:ext cx="1219200" cy="776826"/>
          </a:xfrm>
          <a:prstGeom prst="flowChartDocumen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solidFill>
                  <a:schemeClr val="bg1"/>
                </a:solidFill>
              </a:rPr>
              <a:t>reference</a:t>
            </a:r>
            <a:endParaRPr sz="2000" dirty="0">
              <a:solidFill>
                <a:schemeClr val="bg1"/>
              </a:solidFill>
            </a:endParaRPr>
          </a:p>
        </p:txBody>
      </p:sp>
      <p:cxnSp>
        <p:nvCxnSpPr>
          <p:cNvPr id="10" name="Straight Arrow Connector 9"/>
          <p:cNvCxnSpPr>
            <a:stCxn id="5" idx="2"/>
            <a:endCxn id="12" idx="0"/>
          </p:cNvCxnSpPr>
          <p:nvPr/>
        </p:nvCxnSpPr>
        <p:spPr>
          <a:xfrm>
            <a:off x="3052207" y="2499666"/>
            <a:ext cx="0" cy="34801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2518807"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cxnSp>
        <p:nvCxnSpPr>
          <p:cNvPr id="14" name="Straight Arrow Connector 13"/>
          <p:cNvCxnSpPr/>
          <p:nvPr/>
        </p:nvCxnSpPr>
        <p:spPr>
          <a:xfrm>
            <a:off x="3742207" y="1843599"/>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077437" y="1663630"/>
            <a:ext cx="1378904" cy="400110"/>
          </a:xfrm>
          <a:prstGeom prst="rect">
            <a:avLst/>
          </a:prstGeom>
          <a:noFill/>
        </p:spPr>
        <p:txBody>
          <a:bodyPr wrap="none" rtlCol="0">
            <a:spAutoFit/>
          </a:bodyPr>
          <a:lstStyle/>
          <a:p>
            <a:r>
              <a:rPr lang="en-US" sz="2000" dirty="0" smtClean="0"/>
              <a:t>Mass spec?</a:t>
            </a:r>
            <a:endParaRPr lang="en-US" sz="2000" dirty="0"/>
          </a:p>
        </p:txBody>
      </p:sp>
      <p:sp>
        <p:nvSpPr>
          <p:cNvPr id="16" name="TextBox 15"/>
          <p:cNvSpPr txBox="1"/>
          <p:nvPr/>
        </p:nvSpPr>
        <p:spPr>
          <a:xfrm>
            <a:off x="3109853" y="2442673"/>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17" name="Straight Arrow Connector 16"/>
          <p:cNvCxnSpPr>
            <a:stCxn id="12" idx="2"/>
            <a:endCxn id="18" idx="0"/>
          </p:cNvCxnSpPr>
          <p:nvPr/>
        </p:nvCxnSpPr>
        <p:spPr>
          <a:xfrm>
            <a:off x="3052207"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518807"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sp>
        <p:nvSpPr>
          <p:cNvPr id="20" name="TextBox 19"/>
          <p:cNvSpPr txBox="1"/>
          <p:nvPr/>
        </p:nvSpPr>
        <p:spPr>
          <a:xfrm>
            <a:off x="3059853" y="3165505"/>
            <a:ext cx="1951625" cy="707886"/>
          </a:xfrm>
          <a:prstGeom prst="rect">
            <a:avLst/>
          </a:prstGeom>
          <a:noFill/>
        </p:spPr>
        <p:txBody>
          <a:bodyPr wrap="none" rtlCol="0">
            <a:spAutoFit/>
          </a:bodyPr>
          <a:lstStyle/>
          <a:p>
            <a:r>
              <a:rPr lang="en-US" sz="2000" dirty="0" err="1" smtClean="0"/>
              <a:t>SpectraST</a:t>
            </a:r>
            <a:r>
              <a:rPr lang="en-US" sz="2000" dirty="0" smtClean="0"/>
              <a:t> search</a:t>
            </a:r>
          </a:p>
          <a:p>
            <a:r>
              <a:rPr lang="en-US" sz="2000" dirty="0" err="1" smtClean="0"/>
              <a:t>PeptideProphet</a:t>
            </a:r>
            <a:endParaRPr lang="en-US" sz="2000" dirty="0"/>
          </a:p>
        </p:txBody>
      </p:sp>
      <p:cxnSp>
        <p:nvCxnSpPr>
          <p:cNvPr id="21" name="Straight Arrow Connector 20"/>
          <p:cNvCxnSpPr>
            <a:stCxn id="9" idx="2"/>
            <a:endCxn id="22" idx="0"/>
          </p:cNvCxnSpPr>
          <p:nvPr/>
        </p:nvCxnSpPr>
        <p:spPr>
          <a:xfrm>
            <a:off x="8984883" y="2200741"/>
            <a:ext cx="0" cy="64693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8451483"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sp>
        <p:nvSpPr>
          <p:cNvPr id="23" name="TextBox 22"/>
          <p:cNvSpPr txBox="1"/>
          <p:nvPr/>
        </p:nvSpPr>
        <p:spPr>
          <a:xfrm>
            <a:off x="9000032" y="2209800"/>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24" name="Straight Arrow Connector 23"/>
          <p:cNvCxnSpPr>
            <a:stCxn id="22" idx="2"/>
            <a:endCxn id="26" idx="0"/>
          </p:cNvCxnSpPr>
          <p:nvPr/>
        </p:nvCxnSpPr>
        <p:spPr>
          <a:xfrm>
            <a:off x="8984883"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45148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pic>
        <p:nvPicPr>
          <p:cNvPr id="31" name="Picture 30"/>
          <p:cNvPicPr>
            <a:picLocks noChangeAspect="1"/>
          </p:cNvPicPr>
          <p:nvPr/>
        </p:nvPicPr>
        <p:blipFill>
          <a:blip r:embed="rId3"/>
          <a:stretch>
            <a:fillRect/>
          </a:stretch>
        </p:blipFill>
        <p:spPr>
          <a:xfrm>
            <a:off x="4624284" y="4670014"/>
            <a:ext cx="1467021" cy="1246437"/>
          </a:xfrm>
          <a:prstGeom prst="rect">
            <a:avLst/>
          </a:prstGeom>
        </p:spPr>
      </p:pic>
      <p:cxnSp>
        <p:nvCxnSpPr>
          <p:cNvPr id="36" name="Straight Arrow Connector 35"/>
          <p:cNvCxnSpPr>
            <a:stCxn id="12" idx="2"/>
            <a:endCxn id="40" idx="0"/>
          </p:cNvCxnSpPr>
          <p:nvPr/>
        </p:nvCxnSpPr>
        <p:spPr>
          <a:xfrm flipH="1">
            <a:off x="1659156" y="3228680"/>
            <a:ext cx="1393051"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1125756"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cxnSp>
        <p:nvCxnSpPr>
          <p:cNvPr id="52" name="Straight Arrow Connector 51"/>
          <p:cNvCxnSpPr>
            <a:stCxn id="22" idx="2"/>
            <a:endCxn id="53" idx="0"/>
          </p:cNvCxnSpPr>
          <p:nvPr/>
        </p:nvCxnSpPr>
        <p:spPr>
          <a:xfrm flipH="1">
            <a:off x="7546463" y="3228680"/>
            <a:ext cx="143842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701306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sp>
        <p:nvSpPr>
          <p:cNvPr id="56" name="Bent Arrow 55"/>
          <p:cNvSpPr/>
          <p:nvPr/>
        </p:nvSpPr>
        <p:spPr>
          <a:xfrm rot="10800000">
            <a:off x="6284817" y="4803283"/>
            <a:ext cx="2238215"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ent Arrow 56"/>
          <p:cNvSpPr/>
          <p:nvPr/>
        </p:nvSpPr>
        <p:spPr>
          <a:xfrm rot="10800000" flipH="1">
            <a:off x="2223565" y="4803282"/>
            <a:ext cx="2207208"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Rounded Rectangle 66"/>
          <p:cNvSpPr/>
          <p:nvPr/>
        </p:nvSpPr>
        <p:spPr>
          <a:xfrm>
            <a:off x="5111186" y="2743200"/>
            <a:ext cx="1149688" cy="589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QC Material?</a:t>
            </a:r>
            <a:endParaRPr lang="en-US" dirty="0"/>
          </a:p>
        </p:txBody>
      </p:sp>
      <p:cxnSp>
        <p:nvCxnSpPr>
          <p:cNvPr id="68" name="Straight Arrow Connector 67"/>
          <p:cNvCxnSpPr/>
          <p:nvPr/>
        </p:nvCxnSpPr>
        <p:spPr>
          <a:xfrm>
            <a:off x="3585607" y="2971800"/>
            <a:ext cx="1525579"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3585607" y="3057844"/>
            <a:ext cx="1525579"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824815" y="1151166"/>
            <a:ext cx="5253991" cy="3652116"/>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6819900" y="770166"/>
            <a:ext cx="2337178" cy="461665"/>
          </a:xfrm>
          <a:prstGeom prst="rect">
            <a:avLst/>
          </a:prstGeom>
          <a:noFill/>
        </p:spPr>
        <p:txBody>
          <a:bodyPr wrap="none" rtlCol="0">
            <a:spAutoFit/>
          </a:bodyPr>
          <a:lstStyle/>
          <a:p>
            <a:r>
              <a:rPr lang="en-US" sz="2400" i="1" dirty="0" smtClean="0"/>
              <a:t>Pre-run on server</a:t>
            </a:r>
            <a:endParaRPr lang="en-US" sz="2400" i="1" dirty="0"/>
          </a:p>
        </p:txBody>
      </p:sp>
      <p:sp>
        <p:nvSpPr>
          <p:cNvPr id="85" name="TextBox 84"/>
          <p:cNvSpPr txBox="1"/>
          <p:nvPr/>
        </p:nvSpPr>
        <p:spPr>
          <a:xfrm>
            <a:off x="10119167" y="1172706"/>
            <a:ext cx="1762727" cy="923330"/>
          </a:xfrm>
          <a:prstGeom prst="rect">
            <a:avLst/>
          </a:prstGeom>
          <a:noFill/>
        </p:spPr>
        <p:txBody>
          <a:bodyPr wrap="none" rtlCol="0">
            <a:spAutoFit/>
          </a:bodyPr>
          <a:lstStyle/>
          <a:p>
            <a:r>
              <a:rPr lang="en-US" i="1" dirty="0" smtClean="0"/>
              <a:t>200 ng HeLa</a:t>
            </a:r>
          </a:p>
          <a:p>
            <a:r>
              <a:rPr lang="en-US" i="1" dirty="0" smtClean="0"/>
              <a:t>standard LC</a:t>
            </a:r>
          </a:p>
          <a:p>
            <a:r>
              <a:rPr lang="en-US" i="1" dirty="0" smtClean="0"/>
              <a:t>standard MS/MS</a:t>
            </a:r>
            <a:endParaRPr lang="en-US" i="1" dirty="0"/>
          </a:p>
        </p:txBody>
      </p:sp>
    </p:spTree>
    <p:extLst>
      <p:ext uri="{BB962C8B-B14F-4D97-AF65-F5344CB8AC3E}">
        <p14:creationId xmlns:p14="http://schemas.microsoft.com/office/powerpoint/2010/main" val="20590852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Summary</a:t>
            </a:r>
            <a:endParaRPr lang="en-US" sz="2400" cap="none" dirty="0">
              <a:solidFill>
                <a:srgbClr val="FF0000"/>
              </a:solidFill>
            </a:endParaRPr>
          </a:p>
        </p:txBody>
      </p:sp>
      <p:sp>
        <p:nvSpPr>
          <p:cNvPr id="3" name="TextBox 2"/>
          <p:cNvSpPr txBox="1"/>
          <p:nvPr/>
        </p:nvSpPr>
        <p:spPr>
          <a:xfrm>
            <a:off x="613252" y="751114"/>
            <a:ext cx="7893315" cy="2862322"/>
          </a:xfrm>
          <a:prstGeom prst="rect">
            <a:avLst/>
          </a:prstGeom>
          <a:noFill/>
        </p:spPr>
        <p:txBody>
          <a:bodyPr wrap="none" rtlCol="0">
            <a:spAutoFit/>
          </a:bodyPr>
          <a:lstStyle/>
          <a:p>
            <a:r>
              <a:rPr lang="en-US" sz="2000" dirty="0" smtClean="0"/>
              <a:t>Commercial digests:</a:t>
            </a:r>
          </a:p>
          <a:p>
            <a:pPr marL="342900" indent="-342900">
              <a:buFont typeface="Wingdings" panose="05000000000000000000" pitchFamily="2" charset="2"/>
              <a:buChar char="Ø"/>
            </a:pPr>
            <a:r>
              <a:rPr lang="en-US" sz="2000" dirty="0" smtClean="0"/>
              <a:t>Used more than 70 HeLa runs to evaluate LC and MS/MS performance </a:t>
            </a:r>
          </a:p>
          <a:p>
            <a:endParaRPr lang="en-US" sz="2000" dirty="0" smtClean="0"/>
          </a:p>
          <a:p>
            <a:r>
              <a:rPr lang="en-US" sz="2000" dirty="0" smtClean="0"/>
              <a:t>Website:</a:t>
            </a:r>
          </a:p>
          <a:p>
            <a:pPr marL="342900" indent="-342900">
              <a:buFont typeface="Wingdings" panose="05000000000000000000" pitchFamily="2" charset="2"/>
              <a:buChar char="Ø"/>
            </a:pPr>
            <a:r>
              <a:rPr lang="en-US" sz="2000" dirty="0" smtClean="0"/>
              <a:t>Containerized Linux OS with R, Python, </a:t>
            </a:r>
            <a:r>
              <a:rPr lang="en-US" sz="2000" dirty="0" err="1" smtClean="0"/>
              <a:t>Redis</a:t>
            </a:r>
            <a:r>
              <a:rPr lang="en-US" sz="2000" dirty="0" smtClean="0"/>
              <a:t> and Celery</a:t>
            </a:r>
          </a:p>
          <a:p>
            <a:pPr marL="342900" indent="-342900">
              <a:buFont typeface="Wingdings" panose="05000000000000000000" pitchFamily="2" charset="2"/>
              <a:buChar char="Ø"/>
            </a:pPr>
            <a:r>
              <a:rPr lang="en-US" sz="2000" dirty="0" smtClean="0"/>
              <a:t>TPP (wine) used for identifications</a:t>
            </a:r>
          </a:p>
          <a:p>
            <a:endParaRPr lang="en-US" sz="2000" dirty="0" smtClean="0"/>
          </a:p>
          <a:p>
            <a:r>
              <a:rPr lang="en-US" sz="2000" dirty="0" smtClean="0"/>
              <a:t>Reporting:</a:t>
            </a:r>
          </a:p>
          <a:p>
            <a:pPr marL="342900" indent="-342900">
              <a:buFont typeface="Wingdings" panose="05000000000000000000" pitchFamily="2" charset="2"/>
              <a:buChar char="Ø"/>
            </a:pPr>
            <a:r>
              <a:rPr lang="en-US" sz="2000" dirty="0" smtClean="0"/>
              <a:t>Pipeline generates a high-level graphic summary and a detailed report </a:t>
            </a:r>
          </a:p>
        </p:txBody>
      </p:sp>
    </p:spTree>
    <p:extLst>
      <p:ext uri="{BB962C8B-B14F-4D97-AF65-F5344CB8AC3E}">
        <p14:creationId xmlns:p14="http://schemas.microsoft.com/office/powerpoint/2010/main" val="15100562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Short video demo</a:t>
            </a:r>
            <a:endParaRPr lang="en-US" sz="2400" cap="none" dirty="0"/>
          </a:p>
        </p:txBody>
      </p:sp>
    </p:spTree>
    <p:extLst>
      <p:ext uri="{BB962C8B-B14F-4D97-AF65-F5344CB8AC3E}">
        <p14:creationId xmlns:p14="http://schemas.microsoft.com/office/powerpoint/2010/main" val="41001757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Current limitations of beta release</a:t>
            </a:r>
            <a:endParaRPr lang="en-US" sz="2400" cap="none" dirty="0"/>
          </a:p>
        </p:txBody>
      </p:sp>
      <p:sp>
        <p:nvSpPr>
          <p:cNvPr id="3" name="TextBox 2"/>
          <p:cNvSpPr txBox="1"/>
          <p:nvPr/>
        </p:nvSpPr>
        <p:spPr>
          <a:xfrm>
            <a:off x="990600" y="990600"/>
            <a:ext cx="6724148" cy="707886"/>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Do not have confirmed MS/MS methods for other platforms</a:t>
            </a:r>
          </a:p>
          <a:p>
            <a:pPr marL="285750" indent="-285750">
              <a:buFont typeface="Wingdings" panose="05000000000000000000" pitchFamily="2" charset="2"/>
              <a:buChar char="Ø"/>
            </a:pPr>
            <a:endParaRPr lang="en-US" sz="2000" dirty="0"/>
          </a:p>
        </p:txBody>
      </p:sp>
    </p:spTree>
    <p:extLst>
      <p:ext uri="{BB962C8B-B14F-4D97-AF65-F5344CB8AC3E}">
        <p14:creationId xmlns:p14="http://schemas.microsoft.com/office/powerpoint/2010/main" val="4399425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76200"/>
            <a:ext cx="5257800" cy="45720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a:lstStyle>
          <a:p>
            <a:r>
              <a:rPr lang="en-US" sz="2400" cap="none" smtClean="0"/>
              <a:t>Ongoing development (v1)</a:t>
            </a:r>
            <a:endParaRPr lang="en-US" sz="2400" cap="none" dirty="0"/>
          </a:p>
        </p:txBody>
      </p:sp>
      <p:sp>
        <p:nvSpPr>
          <p:cNvPr id="4" name="TextBox 3"/>
          <p:cNvSpPr txBox="1"/>
          <p:nvPr/>
        </p:nvSpPr>
        <p:spPr>
          <a:xfrm>
            <a:off x="990600" y="990600"/>
            <a:ext cx="6778907" cy="1938992"/>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Test on non-</a:t>
            </a:r>
            <a:r>
              <a:rPr lang="en-US" sz="2000" dirty="0" err="1" smtClean="0"/>
              <a:t>Thermo</a:t>
            </a:r>
            <a:r>
              <a:rPr lang="en-US" sz="2000" dirty="0" smtClean="0"/>
              <a:t> platforms</a:t>
            </a:r>
          </a:p>
          <a:p>
            <a:pPr marL="285750" indent="-285750">
              <a:buFont typeface="Wingdings" panose="05000000000000000000" pitchFamily="2" charset="2"/>
              <a:buChar char="Ø"/>
            </a:pPr>
            <a:r>
              <a:rPr lang="en-US" sz="2000" dirty="0" smtClean="0"/>
              <a:t>Generate data and test for Water’s </a:t>
            </a:r>
            <a:r>
              <a:rPr lang="en-US" sz="2000" i="1" dirty="0" smtClean="0"/>
              <a:t>E. coli</a:t>
            </a:r>
            <a:r>
              <a:rPr lang="en-US" sz="2000" dirty="0" smtClean="0"/>
              <a:t> and </a:t>
            </a:r>
            <a:r>
              <a:rPr lang="en-US" sz="2000" dirty="0" err="1" smtClean="0"/>
              <a:t>Promega</a:t>
            </a:r>
            <a:r>
              <a:rPr lang="en-US" sz="2000" dirty="0" smtClean="0"/>
              <a:t> Yeast</a:t>
            </a:r>
          </a:p>
          <a:p>
            <a:pPr marL="742950" lvl="1" indent="-285750">
              <a:buFont typeface="Wingdings" panose="05000000000000000000" pitchFamily="2" charset="2"/>
              <a:buChar char="Ø"/>
            </a:pPr>
            <a:r>
              <a:rPr lang="en-US" sz="2000" dirty="0" smtClean="0"/>
              <a:t>please recommend any commercially available digest</a:t>
            </a:r>
          </a:p>
          <a:p>
            <a:pPr marL="285750" indent="-285750">
              <a:buFont typeface="Wingdings" panose="05000000000000000000" pitchFamily="2" charset="2"/>
              <a:buChar char="Ø"/>
            </a:pPr>
            <a:r>
              <a:rPr lang="en-US" sz="2000" dirty="0" smtClean="0"/>
              <a:t>Establish relevant thresholds per platform</a:t>
            </a:r>
          </a:p>
          <a:p>
            <a:pPr marL="285750" indent="-285750">
              <a:buFont typeface="Wingdings" panose="05000000000000000000" pitchFamily="2" charset="2"/>
              <a:buChar char="Ø"/>
            </a:pPr>
            <a:r>
              <a:rPr lang="en-US" sz="2000" dirty="0" smtClean="0"/>
              <a:t>Allow for shorter gradients or different loading amounts</a:t>
            </a:r>
          </a:p>
          <a:p>
            <a:pPr marL="285750" indent="-285750">
              <a:buFont typeface="Wingdings" panose="05000000000000000000" pitchFamily="2" charset="2"/>
              <a:buChar char="Ø"/>
            </a:pPr>
            <a:r>
              <a:rPr lang="en-US" sz="2000" dirty="0" smtClean="0"/>
              <a:t>Model column heater effects</a:t>
            </a:r>
            <a:endParaRPr lang="en-US" sz="2000" dirty="0"/>
          </a:p>
        </p:txBody>
      </p:sp>
      <p:sp>
        <p:nvSpPr>
          <p:cNvPr id="5" name="Title 1"/>
          <p:cNvSpPr txBox="1">
            <a:spLocks/>
          </p:cNvSpPr>
          <p:nvPr/>
        </p:nvSpPr>
        <p:spPr>
          <a:xfrm>
            <a:off x="0" y="3480137"/>
            <a:ext cx="5257800" cy="45720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a:lstStyle>
          <a:p>
            <a:r>
              <a:rPr lang="en-US" sz="2400" cap="none" dirty="0" smtClean="0"/>
              <a:t>Future development (v2)</a:t>
            </a:r>
            <a:endParaRPr lang="en-US" sz="2400" cap="none" dirty="0"/>
          </a:p>
        </p:txBody>
      </p:sp>
      <p:sp>
        <p:nvSpPr>
          <p:cNvPr id="6" name="TextBox 5"/>
          <p:cNvSpPr txBox="1"/>
          <p:nvPr/>
        </p:nvSpPr>
        <p:spPr>
          <a:xfrm>
            <a:off x="990600" y="4394537"/>
            <a:ext cx="6110455" cy="1015663"/>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Allow user to specify thresholds</a:t>
            </a:r>
          </a:p>
          <a:p>
            <a:pPr marL="285750" indent="-285750">
              <a:buFont typeface="Wingdings" panose="05000000000000000000" pitchFamily="2" charset="2"/>
              <a:buChar char="Ø"/>
            </a:pPr>
            <a:r>
              <a:rPr lang="en-US" sz="2000" dirty="0" smtClean="0"/>
              <a:t>Locally evaluate temporal variations on large data sets</a:t>
            </a:r>
          </a:p>
          <a:p>
            <a:pPr marL="285750" indent="-285750">
              <a:buFont typeface="Wingdings" panose="05000000000000000000" pitchFamily="2" charset="2"/>
              <a:buChar char="Ø"/>
            </a:pPr>
            <a:r>
              <a:rPr lang="en-US" sz="2000" dirty="0" smtClean="0"/>
              <a:t>Evaluate mass spec-based metabolomics data</a:t>
            </a:r>
            <a:endParaRPr lang="en-US" sz="2000" dirty="0"/>
          </a:p>
        </p:txBody>
      </p:sp>
    </p:spTree>
    <p:extLst>
      <p:ext uri="{BB962C8B-B14F-4D97-AF65-F5344CB8AC3E}">
        <p14:creationId xmlns:p14="http://schemas.microsoft.com/office/powerpoint/2010/main" val="27694168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Picture 194"/>
          <p:cNvPicPr>
            <a:picLocks noChangeAspect="1"/>
          </p:cNvPicPr>
          <p:nvPr/>
        </p:nvPicPr>
        <p:blipFill rotWithShape="1">
          <a:blip r:embed="rId4" cstate="print">
            <a:extLst>
              <a:ext uri="{28A0092B-C50C-407E-A947-70E740481C1C}">
                <a14:useLocalDpi xmlns:a14="http://schemas.microsoft.com/office/drawing/2010/main" val="0"/>
              </a:ext>
            </a:extLst>
          </a:blip>
          <a:srcRect l="3333" t="22222" r="2222" b="22222"/>
          <a:stretch/>
        </p:blipFill>
        <p:spPr>
          <a:xfrm>
            <a:off x="4495800" y="800100"/>
            <a:ext cx="1778009" cy="1045888"/>
          </a:xfrm>
          <a:prstGeom prst="rect">
            <a:avLst/>
          </a:prstGeom>
        </p:spPr>
      </p:pic>
      <p:sp>
        <p:nvSpPr>
          <p:cNvPr id="2" name="Title 1"/>
          <p:cNvSpPr>
            <a:spLocks noGrp="1"/>
          </p:cNvSpPr>
          <p:nvPr>
            <p:ph type="title" idx="4294967295"/>
          </p:nvPr>
        </p:nvSpPr>
        <p:spPr>
          <a:xfrm>
            <a:off x="0" y="76200"/>
            <a:ext cx="7239000" cy="457200"/>
          </a:xfrm>
        </p:spPr>
        <p:txBody>
          <a:bodyPr>
            <a:normAutofit/>
          </a:bodyPr>
          <a:lstStyle/>
          <a:p>
            <a:r>
              <a:rPr lang="en-US" sz="2400" cap="none" dirty="0" smtClean="0"/>
              <a:t>System Suitability – how you test is important</a:t>
            </a:r>
            <a:endParaRPr lang="en-US" sz="2400" cap="none"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485900"/>
            <a:ext cx="3551169" cy="88779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0730" y="1967896"/>
            <a:ext cx="1783079" cy="1371600"/>
          </a:xfrm>
          <a:prstGeom prst="rect">
            <a:avLst/>
          </a:prstGeom>
        </p:spPr>
      </p:pic>
      <p:grpSp>
        <p:nvGrpSpPr>
          <p:cNvPr id="8" name="Group 7"/>
          <p:cNvGrpSpPr/>
          <p:nvPr/>
        </p:nvGrpSpPr>
        <p:grpSpPr>
          <a:xfrm>
            <a:off x="283334" y="3861858"/>
            <a:ext cx="2984500" cy="2168384"/>
            <a:chOff x="540938" y="961068"/>
            <a:chExt cx="6992490" cy="5080382"/>
          </a:xfrm>
        </p:grpSpPr>
        <p:grpSp>
          <p:nvGrpSpPr>
            <p:cNvPr id="9" name="Group 735"/>
            <p:cNvGrpSpPr/>
            <p:nvPr/>
          </p:nvGrpSpPr>
          <p:grpSpPr>
            <a:xfrm>
              <a:off x="540938" y="961068"/>
              <a:ext cx="6992490" cy="5080382"/>
              <a:chOff x="414397" y="865697"/>
              <a:chExt cx="6992490" cy="5080382"/>
            </a:xfrm>
          </p:grpSpPr>
          <p:sp>
            <p:nvSpPr>
              <p:cNvPr id="17"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0"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1"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2"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3"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4"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5" name="Group 911"/>
              <p:cNvGrpSpPr/>
              <p:nvPr/>
            </p:nvGrpSpPr>
            <p:grpSpPr>
              <a:xfrm>
                <a:off x="5619047" y="1412628"/>
                <a:ext cx="851113" cy="1015714"/>
                <a:chOff x="5619047" y="1412628"/>
                <a:chExt cx="851113" cy="1015714"/>
              </a:xfrm>
            </p:grpSpPr>
            <p:sp>
              <p:nvSpPr>
                <p:cNvPr id="192" name="TextBox 191"/>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93" name="TextBox 192"/>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6" name="Group 845"/>
              <p:cNvGrpSpPr/>
              <p:nvPr/>
            </p:nvGrpSpPr>
            <p:grpSpPr>
              <a:xfrm>
                <a:off x="5556665" y="1106053"/>
                <a:ext cx="1609725" cy="1489076"/>
                <a:chOff x="6276414" y="1827016"/>
                <a:chExt cx="1609725" cy="1489076"/>
              </a:xfrm>
            </p:grpSpPr>
            <p:sp>
              <p:nvSpPr>
                <p:cNvPr id="155"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6"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7"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9"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0"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1"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2"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8"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9"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0"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1"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2"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6"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7"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8"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9"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1"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2"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3"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4"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7"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8"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9"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0"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1"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7" name="Group 846"/>
              <p:cNvGrpSpPr/>
              <p:nvPr/>
            </p:nvGrpSpPr>
            <p:grpSpPr>
              <a:xfrm>
                <a:off x="746680" y="4718010"/>
                <a:ext cx="384176" cy="290513"/>
                <a:chOff x="3112293" y="6014942"/>
                <a:chExt cx="384176" cy="290513"/>
              </a:xfrm>
            </p:grpSpPr>
            <p:sp>
              <p:nvSpPr>
                <p:cNvPr id="137"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0"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4"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8" name="Group 847"/>
              <p:cNvGrpSpPr/>
              <p:nvPr/>
            </p:nvGrpSpPr>
            <p:grpSpPr>
              <a:xfrm>
                <a:off x="1548127" y="3531534"/>
                <a:ext cx="1665288" cy="314650"/>
                <a:chOff x="3891756" y="4847805"/>
                <a:chExt cx="1665288" cy="314650"/>
              </a:xfrm>
            </p:grpSpPr>
            <p:sp>
              <p:nvSpPr>
                <p:cNvPr id="129"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2"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10" name="orbitrap"/>
            <p:cNvGrpSpPr>
              <a:grpSpLocks noChangeAspect="1"/>
            </p:cNvGrpSpPr>
            <p:nvPr>
              <p:custDataLst>
                <p:tags r:id="rId1"/>
              </p:custDataLst>
            </p:nvPr>
          </p:nvGrpSpPr>
          <p:grpSpPr bwMode="auto">
            <a:xfrm>
              <a:off x="3389314" y="1774827"/>
              <a:ext cx="1219200" cy="709613"/>
              <a:chOff x="2055" y="1058"/>
              <a:chExt cx="768" cy="447"/>
            </a:xfrm>
          </p:grpSpPr>
          <p:sp>
            <p:nvSpPr>
              <p:cNvPr id="11"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cxnSp>
        <p:nvCxnSpPr>
          <p:cNvPr id="197" name="Straight Arrow Connector 196"/>
          <p:cNvCxnSpPr/>
          <p:nvPr/>
        </p:nvCxnSpPr>
        <p:spPr>
          <a:xfrm flipV="1">
            <a:off x="3581871" y="1596529"/>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a:off x="3581871" y="1907244"/>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9" name="TextBox 198"/>
          <p:cNvSpPr txBox="1"/>
          <p:nvPr/>
        </p:nvSpPr>
        <p:spPr>
          <a:xfrm>
            <a:off x="6934199" y="774700"/>
            <a:ext cx="2202783" cy="707886"/>
          </a:xfrm>
          <a:prstGeom prst="rect">
            <a:avLst/>
          </a:prstGeom>
          <a:noFill/>
        </p:spPr>
        <p:txBody>
          <a:bodyPr wrap="none" rtlCol="0">
            <a:spAutoFit/>
          </a:bodyPr>
          <a:lstStyle/>
          <a:p>
            <a:r>
              <a:rPr lang="en-US" sz="2000" dirty="0" smtClean="0"/>
              <a:t>Track speed</a:t>
            </a:r>
          </a:p>
          <a:p>
            <a:r>
              <a:rPr lang="en-US" sz="2000" dirty="0" smtClean="0"/>
              <a:t>High-speed corners</a:t>
            </a:r>
            <a:endParaRPr lang="en-US" sz="2000" dirty="0"/>
          </a:p>
        </p:txBody>
      </p:sp>
      <p:sp>
        <p:nvSpPr>
          <p:cNvPr id="200" name="TextBox 199"/>
          <p:cNvSpPr txBox="1"/>
          <p:nvPr/>
        </p:nvSpPr>
        <p:spPr>
          <a:xfrm>
            <a:off x="6934199" y="1828800"/>
            <a:ext cx="2202783" cy="1631216"/>
          </a:xfrm>
          <a:prstGeom prst="rect">
            <a:avLst/>
          </a:prstGeom>
          <a:noFill/>
        </p:spPr>
        <p:txBody>
          <a:bodyPr wrap="none" rtlCol="0">
            <a:spAutoFit/>
          </a:bodyPr>
          <a:lstStyle/>
          <a:p>
            <a:r>
              <a:rPr lang="en-US" sz="2000" dirty="0" smtClean="0"/>
              <a:t>Track speed</a:t>
            </a:r>
          </a:p>
          <a:p>
            <a:r>
              <a:rPr lang="en-US" sz="2000" dirty="0" smtClean="0"/>
              <a:t>Low-speed corners</a:t>
            </a:r>
          </a:p>
          <a:p>
            <a:r>
              <a:rPr lang="en-US" sz="2000" dirty="0" smtClean="0"/>
              <a:t>High-speed corners</a:t>
            </a:r>
          </a:p>
          <a:p>
            <a:r>
              <a:rPr lang="en-US" sz="2000" dirty="0" smtClean="0"/>
              <a:t>Braking</a:t>
            </a:r>
          </a:p>
          <a:p>
            <a:r>
              <a:rPr lang="en-US" sz="2000" dirty="0" smtClean="0"/>
              <a:t>etc.</a:t>
            </a:r>
            <a:endParaRPr lang="en-US" sz="2000" dirty="0"/>
          </a:p>
        </p:txBody>
      </p:sp>
      <p:cxnSp>
        <p:nvCxnSpPr>
          <p:cNvPr id="201" name="Straight Arrow Connector 200"/>
          <p:cNvCxnSpPr/>
          <p:nvPr/>
        </p:nvCxnSpPr>
        <p:spPr>
          <a:xfrm flipV="1">
            <a:off x="3581871" y="4627860"/>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3581871" y="4938575"/>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6934199" y="39266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04" name="TextBox 203"/>
          <p:cNvSpPr txBox="1"/>
          <p:nvPr/>
        </p:nvSpPr>
        <p:spPr>
          <a:xfrm>
            <a:off x="4390001" y="4424327"/>
            <a:ext cx="1295098" cy="400110"/>
          </a:xfrm>
          <a:prstGeom prst="rect">
            <a:avLst/>
          </a:prstGeom>
          <a:noFill/>
        </p:spPr>
        <p:txBody>
          <a:bodyPr wrap="none" rtlCol="0">
            <a:spAutoFit/>
          </a:bodyPr>
          <a:lstStyle/>
          <a:p>
            <a:r>
              <a:rPr lang="en-US" sz="2000" dirty="0" smtClean="0"/>
              <a:t>BSA Digest</a:t>
            </a:r>
            <a:endParaRPr lang="en-US" sz="2000" dirty="0"/>
          </a:p>
        </p:txBody>
      </p:sp>
      <p:sp>
        <p:nvSpPr>
          <p:cNvPr id="205" name="TextBox 204"/>
          <p:cNvSpPr txBox="1"/>
          <p:nvPr/>
        </p:nvSpPr>
        <p:spPr>
          <a:xfrm>
            <a:off x="4390001" y="5068427"/>
            <a:ext cx="1409168" cy="400110"/>
          </a:xfrm>
          <a:prstGeom prst="rect">
            <a:avLst/>
          </a:prstGeom>
          <a:noFill/>
        </p:spPr>
        <p:txBody>
          <a:bodyPr wrap="none" rtlCol="0">
            <a:spAutoFit/>
          </a:bodyPr>
          <a:lstStyle/>
          <a:p>
            <a:r>
              <a:rPr lang="en-US" sz="2000" dirty="0" smtClean="0"/>
              <a:t>HeLa Digest</a:t>
            </a:r>
            <a:endParaRPr lang="en-US" sz="2000" dirty="0"/>
          </a:p>
        </p:txBody>
      </p:sp>
      <p:pic>
        <p:nvPicPr>
          <p:cNvPr id="206" name="Picture 205"/>
          <p:cNvPicPr>
            <a:picLocks noChangeAspect="1"/>
          </p:cNvPicPr>
          <p:nvPr/>
        </p:nvPicPr>
        <p:blipFill>
          <a:blip r:embed="rId7"/>
          <a:stretch>
            <a:fillRect/>
          </a:stretch>
        </p:blipFill>
        <p:spPr>
          <a:xfrm>
            <a:off x="5968102" y="3733800"/>
            <a:ext cx="2268621" cy="1151436"/>
          </a:xfrm>
          <a:prstGeom prst="rect">
            <a:avLst/>
          </a:prstGeom>
        </p:spPr>
      </p:pic>
      <p:pic>
        <p:nvPicPr>
          <p:cNvPr id="207" name="Picture 206"/>
          <p:cNvPicPr>
            <a:picLocks noChangeAspect="1"/>
          </p:cNvPicPr>
          <p:nvPr/>
        </p:nvPicPr>
        <p:blipFill>
          <a:blip r:embed="rId8"/>
          <a:stretch>
            <a:fillRect/>
          </a:stretch>
        </p:blipFill>
        <p:spPr>
          <a:xfrm>
            <a:off x="5968101" y="5046135"/>
            <a:ext cx="2268621" cy="1155459"/>
          </a:xfrm>
          <a:prstGeom prst="rect">
            <a:avLst/>
          </a:prstGeom>
        </p:spPr>
      </p:pic>
      <p:sp>
        <p:nvSpPr>
          <p:cNvPr id="208" name="TextBox 207"/>
          <p:cNvSpPr txBox="1"/>
          <p:nvPr/>
        </p:nvSpPr>
        <p:spPr>
          <a:xfrm>
            <a:off x="8526969" y="3723218"/>
            <a:ext cx="2354555" cy="1323439"/>
          </a:xfrm>
          <a:prstGeom prst="rect">
            <a:avLst/>
          </a:prstGeom>
          <a:noFill/>
        </p:spPr>
        <p:txBody>
          <a:bodyPr wrap="none" rtlCol="0">
            <a:spAutoFit/>
          </a:bodyPr>
          <a:lstStyle/>
          <a:p>
            <a:r>
              <a:rPr lang="en-US" sz="2000" dirty="0"/>
              <a:t>22k MS/MS</a:t>
            </a:r>
          </a:p>
          <a:p>
            <a:r>
              <a:rPr lang="en-US" sz="2000" dirty="0"/>
              <a:t>3552 PSMs</a:t>
            </a:r>
          </a:p>
          <a:p>
            <a:r>
              <a:rPr lang="en-US" sz="2000" dirty="0"/>
              <a:t>103 Peptide groups</a:t>
            </a:r>
          </a:p>
          <a:p>
            <a:r>
              <a:rPr lang="en-US" sz="2000" dirty="0"/>
              <a:t>77% </a:t>
            </a:r>
            <a:r>
              <a:rPr lang="en-US" sz="2000" dirty="0" smtClean="0"/>
              <a:t>coverage of BSA</a:t>
            </a:r>
            <a:endParaRPr lang="en-US" sz="2000" dirty="0"/>
          </a:p>
        </p:txBody>
      </p:sp>
      <p:sp>
        <p:nvSpPr>
          <p:cNvPr id="209" name="TextBox 208"/>
          <p:cNvSpPr txBox="1"/>
          <p:nvPr/>
        </p:nvSpPr>
        <p:spPr>
          <a:xfrm>
            <a:off x="8526969" y="5090248"/>
            <a:ext cx="2521396" cy="1631216"/>
          </a:xfrm>
          <a:prstGeom prst="rect">
            <a:avLst/>
          </a:prstGeom>
          <a:noFill/>
        </p:spPr>
        <p:txBody>
          <a:bodyPr wrap="none" rtlCol="0">
            <a:spAutoFit/>
          </a:bodyPr>
          <a:lstStyle/>
          <a:p>
            <a:r>
              <a:rPr lang="en-US" sz="2000" dirty="0"/>
              <a:t>75k MS/MS</a:t>
            </a:r>
          </a:p>
          <a:p>
            <a:r>
              <a:rPr lang="en-US" sz="2000" dirty="0"/>
              <a:t>28,469 PSMs</a:t>
            </a:r>
          </a:p>
          <a:p>
            <a:r>
              <a:rPr lang="en-US" sz="2000" dirty="0"/>
              <a:t>21,689 Peptide groups</a:t>
            </a:r>
          </a:p>
          <a:p>
            <a:r>
              <a:rPr lang="en-US" sz="2000" dirty="0"/>
              <a:t>4140 Protein groups</a:t>
            </a:r>
          </a:p>
          <a:p>
            <a:endParaRPr lang="en-US" sz="2000" dirty="0"/>
          </a:p>
        </p:txBody>
      </p:sp>
      <p:sp>
        <p:nvSpPr>
          <p:cNvPr id="210" name="TextBox 209"/>
          <p:cNvSpPr txBox="1"/>
          <p:nvPr/>
        </p:nvSpPr>
        <p:spPr>
          <a:xfrm>
            <a:off x="8558719" y="332892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11" name="TextBox 210"/>
          <p:cNvSpPr txBox="1"/>
          <p:nvPr/>
        </p:nvSpPr>
        <p:spPr>
          <a:xfrm>
            <a:off x="1109887" y="1173180"/>
            <a:ext cx="1091966" cy="400110"/>
          </a:xfrm>
          <a:prstGeom prst="rect">
            <a:avLst/>
          </a:prstGeom>
          <a:noFill/>
        </p:spPr>
        <p:txBody>
          <a:bodyPr wrap="none" rtlCol="0">
            <a:spAutoFit/>
          </a:bodyPr>
          <a:lstStyle/>
          <a:p>
            <a:r>
              <a:rPr lang="en-US" sz="2000" dirty="0" smtClean="0"/>
              <a:t>Race Car</a:t>
            </a:r>
            <a:endParaRPr lang="en-US" sz="2000" dirty="0"/>
          </a:p>
        </p:txBody>
      </p:sp>
      <p:sp>
        <p:nvSpPr>
          <p:cNvPr id="212" name="TextBox 211"/>
          <p:cNvSpPr txBox="1"/>
          <p:nvPr/>
        </p:nvSpPr>
        <p:spPr>
          <a:xfrm>
            <a:off x="323057" y="3361328"/>
            <a:ext cx="3117969" cy="400110"/>
          </a:xfrm>
          <a:prstGeom prst="rect">
            <a:avLst/>
          </a:prstGeom>
          <a:noFill/>
        </p:spPr>
        <p:txBody>
          <a:bodyPr wrap="none" rtlCol="0">
            <a:spAutoFit/>
          </a:bodyPr>
          <a:lstStyle/>
          <a:p>
            <a:r>
              <a:rPr lang="en-US" sz="2000" dirty="0" smtClean="0"/>
              <a:t>Modern Mass Spectrometer</a:t>
            </a:r>
            <a:endParaRPr lang="en-US" sz="2000" dirty="0"/>
          </a:p>
        </p:txBody>
      </p:sp>
      <p:sp>
        <p:nvSpPr>
          <p:cNvPr id="3" name="Rounded Rectangle 2"/>
          <p:cNvSpPr/>
          <p:nvPr/>
        </p:nvSpPr>
        <p:spPr>
          <a:xfrm>
            <a:off x="8499436" y="5090248"/>
            <a:ext cx="2489646" cy="12788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6858001" y="1871009"/>
            <a:ext cx="2286000" cy="15131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763798" y="2222500"/>
            <a:ext cx="707245" cy="1446550"/>
          </a:xfrm>
          <a:prstGeom prst="rect">
            <a:avLst/>
          </a:prstGeom>
          <a:noFill/>
        </p:spPr>
        <p:txBody>
          <a:bodyPr wrap="none" rtlCol="0">
            <a:spAutoFit/>
          </a:bodyPr>
          <a:lstStyle/>
          <a:p>
            <a:r>
              <a:rPr lang="en-US" sz="8800"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156931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0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0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07"/>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2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P spid="200" grpId="0"/>
      <p:bldP spid="203" grpId="0"/>
      <p:bldP spid="204" grpId="0"/>
      <p:bldP spid="205" grpId="0"/>
      <p:bldP spid="208" grpId="0"/>
      <p:bldP spid="209" grpId="0"/>
      <p:bldP spid="210" grpId="0"/>
      <p:bldP spid="211" grpId="0"/>
      <p:bldP spid="212" grpId="0"/>
      <p:bldP spid="3" grpId="0" animBg="1"/>
      <p:bldP spid="213"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4011613" cy="457200"/>
          </a:xfrm>
        </p:spPr>
        <p:txBody>
          <a:bodyPr>
            <a:normAutofit/>
          </a:bodyPr>
          <a:lstStyle/>
          <a:p>
            <a:r>
              <a:rPr lang="en-US" sz="2400" cap="none" dirty="0" smtClean="0"/>
              <a:t>Quality control metrics</a:t>
            </a:r>
            <a:endParaRPr lang="en-US" sz="2400" cap="none" dirty="0"/>
          </a:p>
        </p:txBody>
      </p:sp>
      <p:pic>
        <p:nvPicPr>
          <p:cNvPr id="3" name="Picture 2"/>
          <p:cNvPicPr>
            <a:picLocks noChangeAspect="1"/>
          </p:cNvPicPr>
          <p:nvPr/>
        </p:nvPicPr>
        <p:blipFill>
          <a:blip r:embed="rId3"/>
          <a:stretch>
            <a:fillRect/>
          </a:stretch>
        </p:blipFill>
        <p:spPr>
          <a:xfrm>
            <a:off x="304800" y="3548360"/>
            <a:ext cx="4438650" cy="1352550"/>
          </a:xfrm>
          <a:prstGeom prst="rect">
            <a:avLst/>
          </a:prstGeom>
        </p:spPr>
      </p:pic>
      <p:sp>
        <p:nvSpPr>
          <p:cNvPr id="4" name="TextBox 3"/>
          <p:cNvSpPr txBox="1"/>
          <p:nvPr/>
        </p:nvSpPr>
        <p:spPr>
          <a:xfrm>
            <a:off x="4800600" y="3548360"/>
            <a:ext cx="7010400" cy="1538883"/>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t>Provided ID-free and ID-based metrics of the whole system</a:t>
            </a:r>
          </a:p>
          <a:p>
            <a:pPr marL="285750" indent="-285750">
              <a:buFont typeface="Wingdings" panose="05000000000000000000" pitchFamily="2" charset="2"/>
              <a:buChar char="Ø"/>
            </a:pPr>
            <a:endParaRPr lang="en-US" sz="1400" dirty="0" smtClean="0"/>
          </a:p>
          <a:p>
            <a:pPr marL="285750" indent="-285750">
              <a:buFont typeface="Wingdings" panose="05000000000000000000" pitchFamily="2" charset="2"/>
              <a:buChar char="Ø"/>
            </a:pPr>
            <a:r>
              <a:rPr lang="en-US" sz="2000" dirty="0" smtClean="0"/>
              <a:t>46 quality </a:t>
            </a:r>
            <a:r>
              <a:rPr lang="en-US" sz="2000" dirty="0"/>
              <a:t>metrics related to chromatography, ion source, MS1 and MS2, as well as peptide identifications</a:t>
            </a:r>
          </a:p>
          <a:p>
            <a:pPr marL="285750" indent="-285750">
              <a:buFont typeface="Wingdings" panose="05000000000000000000" pitchFamily="2" charset="2"/>
              <a:buChar char="Ø"/>
            </a:pPr>
            <a:endParaRPr lang="en-US" sz="2000" dirty="0"/>
          </a:p>
        </p:txBody>
      </p:sp>
      <p:sp>
        <p:nvSpPr>
          <p:cNvPr id="6" name="TextBox 5"/>
          <p:cNvSpPr txBox="1"/>
          <p:nvPr/>
        </p:nvSpPr>
        <p:spPr>
          <a:xfrm>
            <a:off x="304800" y="4900910"/>
            <a:ext cx="4438650" cy="1323439"/>
          </a:xfrm>
          <a:prstGeom prst="rect">
            <a:avLst/>
          </a:prstGeom>
          <a:solidFill>
            <a:schemeClr val="bg1">
              <a:lumMod val="50000"/>
            </a:schemeClr>
          </a:solidFill>
          <a:ln w="12700">
            <a:solidFill>
              <a:schemeClr val="dk2"/>
            </a:solidFill>
            <a:prstDash val="dash"/>
          </a:ln>
        </p:spPr>
        <p:txBody>
          <a:bodyPr wrap="square" rtlCol="0">
            <a:spAutoFit/>
          </a:bodyPr>
          <a:lstStyle/>
          <a:p>
            <a:r>
              <a:rPr lang="en-US" sz="2000" dirty="0" smtClean="0">
                <a:solidFill>
                  <a:schemeClr val="bg1"/>
                </a:solidFill>
              </a:rPr>
              <a:t>Tools derived/inspired by MSQC:</a:t>
            </a:r>
          </a:p>
          <a:p>
            <a:r>
              <a:rPr lang="en-US" sz="2000" dirty="0" err="1" smtClean="0">
                <a:solidFill>
                  <a:schemeClr val="bg1"/>
                </a:solidFill>
              </a:rPr>
              <a:t>MassQC</a:t>
            </a:r>
            <a:endParaRPr lang="en-US" sz="2000" dirty="0" smtClean="0">
              <a:solidFill>
                <a:schemeClr val="bg1"/>
              </a:solidFill>
            </a:endParaRPr>
          </a:p>
          <a:p>
            <a:r>
              <a:rPr lang="en-US" sz="2000" dirty="0" err="1" smtClean="0">
                <a:solidFill>
                  <a:schemeClr val="bg1"/>
                </a:solidFill>
              </a:rPr>
              <a:t>Metriculator</a:t>
            </a:r>
            <a:endParaRPr lang="en-US" sz="2000" dirty="0" smtClean="0">
              <a:solidFill>
                <a:schemeClr val="bg1"/>
              </a:solidFill>
            </a:endParaRPr>
          </a:p>
          <a:p>
            <a:r>
              <a:rPr lang="en-US" sz="2000" dirty="0" err="1" smtClean="0">
                <a:solidFill>
                  <a:schemeClr val="bg1"/>
                </a:solidFill>
              </a:rPr>
              <a:t>QuaMeter</a:t>
            </a:r>
            <a:endParaRPr lang="en-US" sz="2000" dirty="0">
              <a:solidFill>
                <a:schemeClr val="bg1"/>
              </a:solidFill>
            </a:endParaRPr>
          </a:p>
        </p:txBody>
      </p:sp>
      <p:sp>
        <p:nvSpPr>
          <p:cNvPr id="9" name="TextBox 8"/>
          <p:cNvSpPr txBox="1"/>
          <p:nvPr/>
        </p:nvSpPr>
        <p:spPr>
          <a:xfrm>
            <a:off x="638152" y="589229"/>
            <a:ext cx="5457848" cy="2616101"/>
          </a:xfrm>
          <a:prstGeom prst="rect">
            <a:avLst/>
          </a:prstGeom>
          <a:noFill/>
        </p:spPr>
        <p:txBody>
          <a:bodyPr wrap="square" rtlCol="0">
            <a:spAutoFit/>
          </a:bodyPr>
          <a:lstStyle/>
          <a:p>
            <a:r>
              <a:rPr lang="en-US" sz="2400" u="sng" dirty="0" smtClean="0"/>
              <a:t>ID-free Metrics:</a:t>
            </a:r>
          </a:p>
          <a:p>
            <a:pPr marL="342900" indent="-342900">
              <a:buFont typeface="Wingdings" panose="05000000000000000000" pitchFamily="2" charset="2"/>
              <a:buChar char="Ø"/>
            </a:pPr>
            <a:r>
              <a:rPr lang="en-US" sz="2000" dirty="0" smtClean="0"/>
              <a:t>Peak width/shape</a:t>
            </a:r>
          </a:p>
          <a:p>
            <a:pPr marL="342900" indent="-342900">
              <a:buFont typeface="Wingdings" panose="05000000000000000000" pitchFamily="2" charset="2"/>
              <a:buChar char="Ø"/>
            </a:pPr>
            <a:r>
              <a:rPr lang="en-US" sz="2000" dirty="0" smtClean="0"/>
              <a:t>TIC</a:t>
            </a:r>
          </a:p>
          <a:p>
            <a:pPr marL="342900" indent="-342900">
              <a:buFont typeface="Wingdings" panose="05000000000000000000" pitchFamily="2" charset="2"/>
              <a:buChar char="Ø"/>
            </a:pPr>
            <a:r>
              <a:rPr lang="en-US" sz="2000" dirty="0" smtClean="0"/>
              <a:t>Mass error</a:t>
            </a:r>
          </a:p>
          <a:p>
            <a:pPr marL="342900" indent="-342900">
              <a:buFont typeface="Wingdings" panose="05000000000000000000" pitchFamily="2" charset="2"/>
              <a:buChar char="Ø"/>
            </a:pPr>
            <a:r>
              <a:rPr lang="en-US" sz="2000" dirty="0" smtClean="0"/>
              <a:t>Charge state distribution</a:t>
            </a:r>
          </a:p>
          <a:p>
            <a:pPr marL="342900" indent="-342900">
              <a:buFont typeface="Wingdings" panose="05000000000000000000" pitchFamily="2" charset="2"/>
              <a:buChar char="Ø"/>
            </a:pPr>
            <a:r>
              <a:rPr lang="en-US" sz="2000" dirty="0" smtClean="0"/>
              <a:t>…</a:t>
            </a:r>
          </a:p>
          <a:p>
            <a:pPr marL="342900" indent="-342900">
              <a:buFont typeface="Wingdings" panose="05000000000000000000" pitchFamily="2" charset="2"/>
              <a:buChar char="Ø"/>
            </a:pPr>
            <a:r>
              <a:rPr lang="en-US" sz="2000" dirty="0" smtClean="0"/>
              <a:t>etc.</a:t>
            </a:r>
          </a:p>
          <a:p>
            <a:endParaRPr lang="en-US" sz="2000" dirty="0"/>
          </a:p>
        </p:txBody>
      </p:sp>
      <p:sp>
        <p:nvSpPr>
          <p:cNvPr id="10" name="TextBox 9"/>
          <p:cNvSpPr txBox="1"/>
          <p:nvPr/>
        </p:nvSpPr>
        <p:spPr>
          <a:xfrm>
            <a:off x="6734152" y="589229"/>
            <a:ext cx="5457848" cy="1692771"/>
          </a:xfrm>
          <a:prstGeom prst="rect">
            <a:avLst/>
          </a:prstGeom>
          <a:noFill/>
        </p:spPr>
        <p:txBody>
          <a:bodyPr wrap="square" rtlCol="0">
            <a:spAutoFit/>
          </a:bodyPr>
          <a:lstStyle/>
          <a:p>
            <a:r>
              <a:rPr lang="en-US" sz="2400" u="sng" dirty="0" smtClean="0"/>
              <a:t>ID-based Metrics:</a:t>
            </a:r>
          </a:p>
          <a:p>
            <a:pPr marL="342900" indent="-342900">
              <a:buFont typeface="Wingdings" panose="05000000000000000000" pitchFamily="2" charset="2"/>
              <a:buChar char="Ø"/>
            </a:pPr>
            <a:r>
              <a:rPr lang="en-US" sz="2000" dirty="0" smtClean="0"/>
              <a:t>Detection of specific peptides</a:t>
            </a:r>
          </a:p>
          <a:p>
            <a:pPr marL="342900" indent="-342900">
              <a:buFont typeface="Wingdings" panose="05000000000000000000" pitchFamily="2" charset="2"/>
              <a:buChar char="Ø"/>
            </a:pPr>
            <a:r>
              <a:rPr lang="en-US" sz="2000" dirty="0" smtClean="0"/>
              <a:t>Rates of peptide identification</a:t>
            </a:r>
          </a:p>
          <a:p>
            <a:pPr marL="342900" indent="-342900">
              <a:buFont typeface="Wingdings" panose="05000000000000000000" pitchFamily="2" charset="2"/>
              <a:buChar char="Ø"/>
            </a:pPr>
            <a:r>
              <a:rPr lang="en-US" sz="2000" dirty="0" smtClean="0"/>
              <a:t>Coverage of known proteins</a:t>
            </a:r>
          </a:p>
          <a:p>
            <a:endParaRPr lang="en-US" sz="2000" dirty="0"/>
          </a:p>
        </p:txBody>
      </p:sp>
    </p:spTree>
    <p:extLst>
      <p:ext uri="{BB962C8B-B14F-4D97-AF65-F5344CB8AC3E}">
        <p14:creationId xmlns:p14="http://schemas.microsoft.com/office/powerpoint/2010/main" val="241301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QC – the current toolset</a:t>
            </a:r>
            <a:endParaRPr lang="en-US" sz="2400" cap="none" dirty="0"/>
          </a:p>
        </p:txBody>
      </p:sp>
      <p:sp>
        <p:nvSpPr>
          <p:cNvPr id="10" name="TextBox 9"/>
          <p:cNvSpPr txBox="1"/>
          <p:nvPr/>
        </p:nvSpPr>
        <p:spPr>
          <a:xfrm>
            <a:off x="368643" y="779253"/>
            <a:ext cx="5204182" cy="1292662"/>
          </a:xfrm>
          <a:prstGeom prst="rect">
            <a:avLst/>
          </a:prstGeom>
          <a:noFill/>
        </p:spPr>
        <p:txBody>
          <a:bodyPr wrap="none" rtlCol="0">
            <a:spAutoFit/>
          </a:bodyPr>
          <a:lstStyle/>
          <a:p>
            <a:r>
              <a:rPr lang="en-US" sz="2400" u="sng" dirty="0" smtClean="0"/>
              <a:t>ID-Free only</a:t>
            </a:r>
          </a:p>
          <a:p>
            <a:pPr marL="285750" indent="-285750">
              <a:buFont typeface="Wingdings" panose="05000000000000000000" pitchFamily="2" charset="2"/>
              <a:buChar char="Ø"/>
            </a:pPr>
            <a:r>
              <a:rPr lang="en-US" dirty="0" err="1" smtClean="0"/>
              <a:t>spRoCoP</a:t>
            </a:r>
            <a:r>
              <a:rPr lang="en-US" dirty="0" smtClean="0"/>
              <a:t> - Statistical Process Control in Proteomics</a:t>
            </a:r>
          </a:p>
          <a:p>
            <a:pPr marL="285750" indent="-285750">
              <a:buFont typeface="Wingdings" panose="05000000000000000000" pitchFamily="2" charset="2"/>
              <a:buChar char="Ø"/>
            </a:pPr>
            <a:r>
              <a:rPr lang="en-US" dirty="0" smtClean="0"/>
              <a:t>Raw Beans</a:t>
            </a:r>
          </a:p>
          <a:p>
            <a:pPr marL="285750" indent="-285750">
              <a:buFont typeface="Wingdings" panose="05000000000000000000" pitchFamily="2" charset="2"/>
              <a:buChar char="Ø"/>
            </a:pPr>
            <a:r>
              <a:rPr lang="en-US" dirty="0" smtClean="0"/>
              <a:t>QC-ART</a:t>
            </a:r>
            <a:endParaRPr lang="en-US" dirty="0"/>
          </a:p>
        </p:txBody>
      </p:sp>
      <p:sp>
        <p:nvSpPr>
          <p:cNvPr id="11" name="TextBox 10"/>
          <p:cNvSpPr txBox="1"/>
          <p:nvPr/>
        </p:nvSpPr>
        <p:spPr>
          <a:xfrm>
            <a:off x="6096001" y="779253"/>
            <a:ext cx="5867399" cy="1015663"/>
          </a:xfrm>
          <a:prstGeom prst="rect">
            <a:avLst/>
          </a:prstGeom>
          <a:noFill/>
        </p:spPr>
        <p:txBody>
          <a:bodyPr wrap="square" rtlCol="0">
            <a:spAutoFit/>
          </a:bodyPr>
          <a:lstStyle/>
          <a:p>
            <a:r>
              <a:rPr lang="en-US" sz="2400" u="sng" dirty="0" smtClean="0"/>
              <a:t>Specific application QC tools</a:t>
            </a:r>
          </a:p>
          <a:p>
            <a:pPr marL="285750" indent="-285750">
              <a:buFont typeface="Wingdings" panose="05000000000000000000" pitchFamily="2" charset="2"/>
              <a:buChar char="Ø"/>
            </a:pPr>
            <a:r>
              <a:rPr lang="en-US" dirty="0"/>
              <a:t>TMT - TVT: </a:t>
            </a:r>
            <a:r>
              <a:rPr lang="en-US" dirty="0" smtClean="0"/>
              <a:t>Triple Knockout Proteome Standard </a:t>
            </a:r>
            <a:r>
              <a:rPr lang="en-US" dirty="0"/>
              <a:t>Visualization Tool</a:t>
            </a:r>
          </a:p>
        </p:txBody>
      </p:sp>
      <p:sp>
        <p:nvSpPr>
          <p:cNvPr id="19" name="TextBox 18"/>
          <p:cNvSpPr txBox="1"/>
          <p:nvPr/>
        </p:nvSpPr>
        <p:spPr>
          <a:xfrm>
            <a:off x="368643" y="3329122"/>
            <a:ext cx="2495363" cy="461665"/>
          </a:xfrm>
          <a:prstGeom prst="rect">
            <a:avLst/>
          </a:prstGeom>
          <a:noFill/>
        </p:spPr>
        <p:txBody>
          <a:bodyPr wrap="none" rtlCol="0">
            <a:spAutoFit/>
          </a:bodyPr>
          <a:lstStyle/>
          <a:p>
            <a:r>
              <a:rPr lang="en-US" sz="2400" u="sng" dirty="0" smtClean="0"/>
              <a:t>ID-Free + ID-based</a:t>
            </a:r>
            <a:endParaRPr lang="en-US" dirty="0"/>
          </a:p>
        </p:txBody>
      </p:sp>
      <p:sp>
        <p:nvSpPr>
          <p:cNvPr id="20" name="TextBox 19"/>
          <p:cNvSpPr txBox="1"/>
          <p:nvPr/>
        </p:nvSpPr>
        <p:spPr>
          <a:xfrm>
            <a:off x="6711639" y="3790787"/>
            <a:ext cx="525313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Local and/or web-based versions</a:t>
            </a:r>
          </a:p>
          <a:p>
            <a:pPr marL="285750" indent="-285750">
              <a:buFont typeface="Wingdings" panose="05000000000000000000" pitchFamily="2" charset="2"/>
              <a:buChar char="Ø"/>
            </a:pPr>
            <a:r>
              <a:rPr lang="en-US" dirty="0" smtClean="0"/>
              <a:t>Can work on any lab’s QC sample</a:t>
            </a:r>
          </a:p>
          <a:p>
            <a:pPr marL="285750" indent="-285750">
              <a:buFont typeface="Wingdings" panose="05000000000000000000" pitchFamily="2" charset="2"/>
              <a:buChar char="Ø"/>
            </a:pPr>
            <a:r>
              <a:rPr lang="en-US" dirty="0" smtClean="0"/>
              <a:t>Some require the presence of predefined </a:t>
            </a:r>
            <a:r>
              <a:rPr lang="en-US" i="1" dirty="0" smtClean="0"/>
              <a:t>m/z</a:t>
            </a:r>
          </a:p>
          <a:p>
            <a:pPr marL="285750" indent="-285750">
              <a:buFont typeface="Wingdings" panose="05000000000000000000" pitchFamily="2" charset="2"/>
              <a:buChar char="Ø"/>
            </a:pPr>
            <a:r>
              <a:rPr lang="en-US" dirty="0" smtClean="0"/>
              <a:t>Can be used for quality controls within experimental runs</a:t>
            </a:r>
            <a:endParaRPr lang="en-US" dirty="0"/>
          </a:p>
        </p:txBody>
      </p:sp>
      <p:sp>
        <p:nvSpPr>
          <p:cNvPr id="23" name="TextBox 22"/>
          <p:cNvSpPr txBox="1"/>
          <p:nvPr/>
        </p:nvSpPr>
        <p:spPr>
          <a:xfrm>
            <a:off x="0" y="5963635"/>
            <a:ext cx="5703741" cy="369332"/>
          </a:xfrm>
          <a:prstGeom prst="rect">
            <a:avLst/>
          </a:prstGeom>
          <a:noFill/>
        </p:spPr>
        <p:txBody>
          <a:bodyPr wrap="none" rtlCol="0">
            <a:spAutoFit/>
          </a:bodyPr>
          <a:lstStyle/>
          <a:p>
            <a:r>
              <a:rPr lang="en-US" i="1" dirty="0" smtClean="0"/>
              <a:t>* this is not an exhaustive list, please excuse any omissions.</a:t>
            </a:r>
            <a:endParaRPr lang="en-US" i="1" dirty="0"/>
          </a:p>
        </p:txBody>
      </p:sp>
      <p:grpSp>
        <p:nvGrpSpPr>
          <p:cNvPr id="3" name="Group 2"/>
          <p:cNvGrpSpPr/>
          <p:nvPr/>
        </p:nvGrpSpPr>
        <p:grpSpPr>
          <a:xfrm>
            <a:off x="313449" y="3894748"/>
            <a:ext cx="6349279" cy="2045682"/>
            <a:chOff x="313449" y="3894748"/>
            <a:chExt cx="6349279" cy="2045682"/>
          </a:xfrm>
        </p:grpSpPr>
        <p:grpSp>
          <p:nvGrpSpPr>
            <p:cNvPr id="12" name="Group 11"/>
            <p:cNvGrpSpPr/>
            <p:nvPr/>
          </p:nvGrpSpPr>
          <p:grpSpPr>
            <a:xfrm>
              <a:off x="313449" y="3894748"/>
              <a:ext cx="6349279" cy="1858431"/>
              <a:chOff x="313449" y="3894748"/>
              <a:chExt cx="6349279" cy="185843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48" y="3962400"/>
                <a:ext cx="1847850" cy="6477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449" y="4794452"/>
                <a:ext cx="1956638" cy="631489"/>
              </a:xfrm>
              <a:prstGeom prst="rect">
                <a:avLst/>
              </a:prstGeom>
            </p:spPr>
          </p:pic>
          <p:sp>
            <p:nvSpPr>
              <p:cNvPr id="9" name="TextBox 8"/>
              <p:cNvSpPr txBox="1"/>
              <p:nvPr/>
            </p:nvSpPr>
            <p:spPr>
              <a:xfrm>
                <a:off x="2447127" y="4024640"/>
                <a:ext cx="1549720" cy="523220"/>
              </a:xfrm>
              <a:prstGeom prst="rect">
                <a:avLst/>
              </a:prstGeom>
              <a:noFill/>
            </p:spPr>
            <p:txBody>
              <a:bodyPr wrap="none" rtlCol="0">
                <a:spAutoFit/>
              </a:bodyPr>
              <a:lstStyle/>
              <a:p>
                <a:r>
                  <a:rPr lang="en-US" sz="2800" dirty="0" err="1" smtClean="0"/>
                  <a:t>RawTools</a:t>
                </a:r>
                <a:endParaRPr lang="en-US" sz="2800" dirty="0"/>
              </a:p>
            </p:txBody>
          </p:sp>
          <p:grpSp>
            <p:nvGrpSpPr>
              <p:cNvPr id="15" name="Group 14"/>
              <p:cNvGrpSpPr/>
              <p:nvPr/>
            </p:nvGrpSpPr>
            <p:grpSpPr>
              <a:xfrm>
                <a:off x="2235988" y="4695111"/>
                <a:ext cx="1191731" cy="898421"/>
                <a:chOff x="3822861" y="726057"/>
                <a:chExt cx="1312700" cy="989617"/>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2861" y="726057"/>
                  <a:ext cx="914401" cy="914399"/>
                </a:xfrm>
                <a:prstGeom prst="rect">
                  <a:avLst/>
                </a:prstGeom>
              </p:spPr>
            </p:pic>
            <p:sp>
              <p:nvSpPr>
                <p:cNvPr id="14" name="TextBox 13"/>
                <p:cNvSpPr txBox="1"/>
                <p:nvPr/>
              </p:nvSpPr>
              <p:spPr>
                <a:xfrm>
                  <a:off x="4019550" y="1254009"/>
                  <a:ext cx="1116011" cy="461665"/>
                </a:xfrm>
                <a:prstGeom prst="rect">
                  <a:avLst/>
                </a:prstGeom>
                <a:noFill/>
              </p:spPr>
              <p:txBody>
                <a:bodyPr wrap="none" rtlCol="0">
                  <a:spAutoFit/>
                </a:bodyPr>
                <a:lstStyle/>
                <a:p>
                  <a:r>
                    <a:rPr lang="en-US" sz="2400" dirty="0" err="1" smtClean="0">
                      <a:solidFill>
                        <a:schemeClr val="tx1">
                          <a:lumMod val="50000"/>
                          <a:lumOff val="50000"/>
                        </a:schemeClr>
                      </a:solidFill>
                    </a:rPr>
                    <a:t>pmartR</a:t>
                  </a:r>
                  <a:endParaRPr lang="en-US" sz="2400" dirty="0">
                    <a:solidFill>
                      <a:schemeClr val="tx1">
                        <a:lumMod val="50000"/>
                        <a:lumOff val="50000"/>
                      </a:schemeClr>
                    </a:solidFill>
                  </a:endParaRPr>
                </a:p>
              </p:txBody>
            </p:sp>
          </p:grpSp>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28585" r="55415"/>
              <a:stretch/>
            </p:blipFill>
            <p:spPr>
              <a:xfrm>
                <a:off x="4550769" y="4749514"/>
                <a:ext cx="743456" cy="1003665"/>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4323" t="7778" r="21755" b="33333"/>
              <a:stretch/>
            </p:blipFill>
            <p:spPr>
              <a:xfrm>
                <a:off x="4048326" y="3894748"/>
                <a:ext cx="1004886" cy="845380"/>
              </a:xfrm>
              <a:prstGeom prst="rect">
                <a:avLst/>
              </a:prstGeom>
            </p:spPr>
          </p:pic>
          <p:sp>
            <p:nvSpPr>
              <p:cNvPr id="7" name="TextBox 6"/>
              <p:cNvSpPr txBox="1"/>
              <p:nvPr/>
            </p:nvSpPr>
            <p:spPr>
              <a:xfrm>
                <a:off x="3458817" y="4768286"/>
                <a:ext cx="1152495" cy="523220"/>
              </a:xfrm>
              <a:prstGeom prst="rect">
                <a:avLst/>
              </a:prstGeom>
              <a:noFill/>
            </p:spPr>
            <p:txBody>
              <a:bodyPr wrap="none" rtlCol="0">
                <a:spAutoFit/>
              </a:bodyPr>
              <a:lstStyle/>
              <a:p>
                <a:r>
                  <a:rPr lang="en-US" sz="2800" dirty="0" smtClean="0"/>
                  <a:t>PTXQC</a:t>
                </a:r>
                <a:endParaRPr lang="en-US" sz="2800" dirty="0"/>
              </a:p>
            </p:txBody>
          </p:sp>
          <p:sp>
            <p:nvSpPr>
              <p:cNvPr id="24" name="TextBox 23"/>
              <p:cNvSpPr txBox="1"/>
              <p:nvPr/>
            </p:nvSpPr>
            <p:spPr>
              <a:xfrm>
                <a:off x="5075803" y="3990842"/>
                <a:ext cx="1406219" cy="523220"/>
              </a:xfrm>
              <a:prstGeom prst="rect">
                <a:avLst/>
              </a:prstGeom>
              <a:noFill/>
            </p:spPr>
            <p:txBody>
              <a:bodyPr wrap="none" rtlCol="0">
                <a:spAutoFit/>
              </a:bodyPr>
              <a:lstStyle/>
              <a:p>
                <a:r>
                  <a:rPr lang="en-US" sz="2800" dirty="0" err="1" smtClean="0"/>
                  <a:t>QCQuan</a:t>
                </a:r>
                <a:endParaRPr lang="en-US" sz="2800" dirty="0"/>
              </a:p>
            </p:txBody>
          </p:sp>
          <p:sp>
            <p:nvSpPr>
              <p:cNvPr id="25" name="TextBox 24"/>
              <p:cNvSpPr txBox="1"/>
              <p:nvPr/>
            </p:nvSpPr>
            <p:spPr>
              <a:xfrm>
                <a:off x="5343136" y="5015524"/>
                <a:ext cx="1319592" cy="523220"/>
              </a:xfrm>
              <a:prstGeom prst="rect">
                <a:avLst/>
              </a:prstGeom>
              <a:noFill/>
            </p:spPr>
            <p:txBody>
              <a:bodyPr wrap="none" rtlCol="0">
                <a:spAutoFit/>
              </a:bodyPr>
              <a:lstStyle/>
              <a:p>
                <a:r>
                  <a:rPr lang="en-US" sz="2800" dirty="0" smtClean="0"/>
                  <a:t>QCMAP</a:t>
                </a:r>
                <a:endParaRPr lang="en-US" sz="2800" dirty="0"/>
              </a:p>
            </p:txBody>
          </p:sp>
        </p:grpSp>
        <p:sp>
          <p:nvSpPr>
            <p:cNvPr id="22" name="TextBox 21"/>
            <p:cNvSpPr txBox="1"/>
            <p:nvPr/>
          </p:nvSpPr>
          <p:spPr>
            <a:xfrm>
              <a:off x="368643" y="5478765"/>
              <a:ext cx="2626168" cy="461665"/>
            </a:xfrm>
            <a:prstGeom prst="rect">
              <a:avLst/>
            </a:prstGeom>
            <a:noFill/>
          </p:spPr>
          <p:txBody>
            <a:bodyPr wrap="none" rtlCol="0">
              <a:spAutoFit/>
            </a:bodyPr>
            <a:lstStyle/>
            <a:p>
              <a:r>
                <a:rPr lang="en-US" sz="2400" dirty="0" smtClean="0">
                  <a:solidFill>
                    <a:schemeClr val="tx2"/>
                  </a:solidFill>
                </a:rPr>
                <a:t>SIMPATI</a:t>
              </a:r>
              <a:r>
                <a:rPr lang="en-US" sz="2400" dirty="0" smtClean="0">
                  <a:solidFill>
                    <a:srgbClr val="C00000"/>
                  </a:solidFill>
                </a:rPr>
                <a:t>QC</a:t>
              </a:r>
              <a:r>
                <a:rPr lang="en-US" sz="2400" dirty="0" smtClean="0">
                  <a:solidFill>
                    <a:schemeClr val="tx2"/>
                  </a:solidFill>
                </a:rPr>
                <a:t>O Server</a:t>
              </a:r>
              <a:endParaRPr lang="en-US" sz="2400" dirty="0">
                <a:solidFill>
                  <a:schemeClr val="tx2"/>
                </a:solidFill>
              </a:endParaRPr>
            </a:p>
          </p:txBody>
        </p:sp>
      </p:grpSp>
    </p:spTree>
    <p:extLst>
      <p:ext uri="{BB962C8B-B14F-4D97-AF65-F5344CB8AC3E}">
        <p14:creationId xmlns:p14="http://schemas.microsoft.com/office/powerpoint/2010/main" val="409474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8539126" cy="457200"/>
          </a:xfrm>
        </p:spPr>
        <p:txBody>
          <a:bodyPr>
            <a:normAutofit/>
          </a:bodyPr>
          <a:lstStyle/>
          <a:p>
            <a:r>
              <a:rPr lang="en-US" sz="2400" cap="none" dirty="0" smtClean="0"/>
              <a:t>QC </a:t>
            </a:r>
            <a:r>
              <a:rPr lang="en-US" sz="2400" cap="none" dirty="0" err="1" smtClean="0"/>
              <a:t>Benchmarker</a:t>
            </a:r>
            <a:r>
              <a:rPr lang="en-US" sz="2400" cap="none" smtClean="0"/>
              <a:t> – Goals </a:t>
            </a:r>
            <a:r>
              <a:rPr lang="en-US" sz="2400" cap="none" dirty="0" smtClean="0"/>
              <a:t>and Rationale</a:t>
            </a:r>
            <a:endParaRPr lang="en-US" sz="2400" cap="none" dirty="0"/>
          </a:p>
        </p:txBody>
      </p:sp>
      <p:grpSp>
        <p:nvGrpSpPr>
          <p:cNvPr id="3" name="Group 2"/>
          <p:cNvGrpSpPr/>
          <p:nvPr/>
        </p:nvGrpSpPr>
        <p:grpSpPr>
          <a:xfrm>
            <a:off x="381000" y="1332235"/>
            <a:ext cx="1943310" cy="1411909"/>
            <a:chOff x="540938" y="961068"/>
            <a:chExt cx="6992490" cy="5080382"/>
          </a:xfrm>
        </p:grpSpPr>
        <p:grpSp>
          <p:nvGrpSpPr>
            <p:cNvPr id="4" name="Group 735"/>
            <p:cNvGrpSpPr/>
            <p:nvPr/>
          </p:nvGrpSpPr>
          <p:grpSpPr>
            <a:xfrm>
              <a:off x="540938" y="961068"/>
              <a:ext cx="6992490" cy="5080382"/>
              <a:chOff x="414397" y="865697"/>
              <a:chExt cx="6992490" cy="5080382"/>
            </a:xfrm>
          </p:grpSpPr>
          <p:sp>
            <p:nvSpPr>
              <p:cNvPr id="12"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7"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0" name="Group 911"/>
              <p:cNvGrpSpPr/>
              <p:nvPr/>
            </p:nvGrpSpPr>
            <p:grpSpPr>
              <a:xfrm>
                <a:off x="5619047" y="1412628"/>
                <a:ext cx="851113" cy="1015714"/>
                <a:chOff x="5619047" y="1412628"/>
                <a:chExt cx="851113" cy="1015714"/>
              </a:xfrm>
            </p:grpSpPr>
            <p:sp>
              <p:nvSpPr>
                <p:cNvPr id="187" name="TextBox 186"/>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88" name="TextBox 187"/>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1" name="Group 845"/>
              <p:cNvGrpSpPr/>
              <p:nvPr/>
            </p:nvGrpSpPr>
            <p:grpSpPr>
              <a:xfrm>
                <a:off x="5556665" y="1106053"/>
                <a:ext cx="1609725" cy="1489076"/>
                <a:chOff x="6276414" y="1827016"/>
                <a:chExt cx="1609725" cy="1489076"/>
              </a:xfrm>
            </p:grpSpPr>
            <p:sp>
              <p:nvSpPr>
                <p:cNvPr id="150"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4"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5"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6"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7"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9"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0"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1"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2"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8"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9"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0"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1"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2"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6"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7"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8"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9"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1"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2"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3"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4"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2" name="Group 846"/>
              <p:cNvGrpSpPr/>
              <p:nvPr/>
            </p:nvGrpSpPr>
            <p:grpSpPr>
              <a:xfrm>
                <a:off x="746680" y="4718010"/>
                <a:ext cx="384176" cy="290513"/>
                <a:chOff x="3112293" y="6014942"/>
                <a:chExt cx="384176" cy="290513"/>
              </a:xfrm>
            </p:grpSpPr>
            <p:sp>
              <p:nvSpPr>
                <p:cNvPr id="132"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7"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3" name="Group 847"/>
              <p:cNvGrpSpPr/>
              <p:nvPr/>
            </p:nvGrpSpPr>
            <p:grpSpPr>
              <a:xfrm>
                <a:off x="1548127" y="3531534"/>
                <a:ext cx="1665288" cy="314650"/>
                <a:chOff x="3891756" y="4847805"/>
                <a:chExt cx="1665288" cy="314650"/>
              </a:xfrm>
            </p:grpSpPr>
            <p:sp>
              <p:nvSpPr>
                <p:cNvPr id="124"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5"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6"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7"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8"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9"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5" name="orbitrap"/>
            <p:cNvGrpSpPr>
              <a:grpSpLocks noChangeAspect="1"/>
            </p:cNvGrpSpPr>
            <p:nvPr>
              <p:custDataLst>
                <p:tags r:id="rId1"/>
              </p:custDataLst>
            </p:nvPr>
          </p:nvGrpSpPr>
          <p:grpSpPr bwMode="auto">
            <a:xfrm>
              <a:off x="3389314" y="1774827"/>
              <a:ext cx="1219200" cy="709613"/>
              <a:chOff x="2055" y="1058"/>
              <a:chExt cx="768" cy="447"/>
            </a:xfrm>
          </p:grpSpPr>
          <p:sp>
            <p:nvSpPr>
              <p:cNvPr id="6"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sp>
        <p:nvSpPr>
          <p:cNvPr id="189" name="TextBox 188"/>
          <p:cNvSpPr txBox="1"/>
          <p:nvPr/>
        </p:nvSpPr>
        <p:spPr>
          <a:xfrm>
            <a:off x="2521990" y="1752889"/>
            <a:ext cx="2249975" cy="707886"/>
          </a:xfrm>
          <a:prstGeom prst="rect">
            <a:avLst/>
          </a:prstGeom>
          <a:noFill/>
        </p:spPr>
        <p:txBody>
          <a:bodyPr wrap="none" rtlCol="0">
            <a:spAutoFit/>
          </a:bodyPr>
          <a:lstStyle/>
          <a:p>
            <a:pPr algn="ctr"/>
            <a:r>
              <a:rPr lang="en-US" sz="2000" dirty="0" smtClean="0"/>
              <a:t>Commercial Digest</a:t>
            </a:r>
          </a:p>
          <a:p>
            <a:pPr algn="ctr"/>
            <a:r>
              <a:rPr lang="en-US" sz="2000" dirty="0" smtClean="0"/>
              <a:t>(HeLa, Yeast, </a:t>
            </a:r>
            <a:r>
              <a:rPr lang="en-US" sz="2000" i="1" dirty="0" smtClean="0"/>
              <a:t>E. coli</a:t>
            </a:r>
            <a:r>
              <a:rPr lang="en-US" sz="2000" dirty="0" smtClean="0"/>
              <a:t>)</a:t>
            </a:r>
            <a:endParaRPr lang="en-US" sz="2000" dirty="0"/>
          </a:p>
        </p:txBody>
      </p:sp>
      <p:pic>
        <p:nvPicPr>
          <p:cNvPr id="190" name="Picture 189"/>
          <p:cNvPicPr>
            <a:picLocks noChangeAspect="1"/>
          </p:cNvPicPr>
          <p:nvPr/>
        </p:nvPicPr>
        <p:blipFill>
          <a:blip r:embed="rId4"/>
          <a:stretch>
            <a:fillRect/>
          </a:stretch>
        </p:blipFill>
        <p:spPr>
          <a:xfrm>
            <a:off x="4961689" y="1559378"/>
            <a:ext cx="2268621" cy="1155459"/>
          </a:xfrm>
          <a:prstGeom prst="rect">
            <a:avLst/>
          </a:prstGeom>
        </p:spPr>
      </p:pic>
      <p:cxnSp>
        <p:nvCxnSpPr>
          <p:cNvPr id="191" name="Straight Arrow Connector 190"/>
          <p:cNvCxnSpPr/>
          <p:nvPr/>
        </p:nvCxnSpPr>
        <p:spPr>
          <a:xfrm>
            <a:off x="2257349" y="2118283"/>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p:nvPr/>
        </p:nvCxnSpPr>
        <p:spPr>
          <a:xfrm>
            <a:off x="4609443"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0" name="Google Shape;126;p21"/>
          <p:cNvSpPr/>
          <p:nvPr/>
        </p:nvSpPr>
        <p:spPr>
          <a:xfrm>
            <a:off x="7729882" y="1749867"/>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raw</a:t>
            </a:r>
            <a:endParaRPr sz="2000" dirty="0"/>
          </a:p>
        </p:txBody>
      </p:sp>
      <p:sp>
        <p:nvSpPr>
          <p:cNvPr id="201" name="Google Shape;127;p21"/>
          <p:cNvSpPr/>
          <p:nvPr/>
        </p:nvSpPr>
        <p:spPr>
          <a:xfrm>
            <a:off x="9177689" y="1425761"/>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202" name="Straight Arrow Connector 201"/>
          <p:cNvCxnSpPr/>
          <p:nvPr/>
        </p:nvCxnSpPr>
        <p:spPr>
          <a:xfrm>
            <a:off x="723031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a:off x="868680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04" name="Picture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2630" y="3390900"/>
            <a:ext cx="4885038" cy="2095500"/>
          </a:xfrm>
          <a:prstGeom prst="rect">
            <a:avLst/>
          </a:prstGeom>
        </p:spPr>
      </p:pic>
      <p:sp>
        <p:nvSpPr>
          <p:cNvPr id="205" name="TextBox 204"/>
          <p:cNvSpPr txBox="1"/>
          <p:nvPr/>
        </p:nvSpPr>
        <p:spPr>
          <a:xfrm>
            <a:off x="8667135" y="5486400"/>
            <a:ext cx="3657600" cy="923330"/>
          </a:xfrm>
          <a:prstGeom prst="rect">
            <a:avLst/>
          </a:prstGeom>
          <a:noFill/>
        </p:spPr>
        <p:txBody>
          <a:bodyPr wrap="square" rtlCol="0">
            <a:spAutoFit/>
          </a:bodyPr>
          <a:lstStyle/>
          <a:p>
            <a:r>
              <a:rPr lang="en-US" dirty="0" smtClean="0">
                <a:solidFill>
                  <a:srgbClr val="FF0000"/>
                </a:solidFill>
              </a:rPr>
              <a:t>Change this graphic to more simplistic, or whatever we want to show here.</a:t>
            </a:r>
            <a:endParaRPr lang="en-US" dirty="0">
              <a:solidFill>
                <a:srgbClr val="FF0000"/>
              </a:solidFill>
            </a:endParaRPr>
          </a:p>
        </p:txBody>
      </p:sp>
      <p:cxnSp>
        <p:nvCxnSpPr>
          <p:cNvPr id="206" name="Straight Arrow Connector 205"/>
          <p:cNvCxnSpPr/>
          <p:nvPr/>
        </p:nvCxnSpPr>
        <p:spPr>
          <a:xfrm flipH="1">
            <a:off x="9873623" y="2964836"/>
            <a:ext cx="4770" cy="46416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0" name="TextBox 209"/>
          <p:cNvSpPr txBox="1"/>
          <p:nvPr/>
        </p:nvSpPr>
        <p:spPr>
          <a:xfrm>
            <a:off x="10696332" y="1743662"/>
            <a:ext cx="2193855" cy="707886"/>
          </a:xfrm>
          <a:prstGeom prst="rect">
            <a:avLst/>
          </a:prstGeom>
          <a:noFill/>
        </p:spPr>
        <p:txBody>
          <a:bodyPr wrap="square" rtlCol="0">
            <a:spAutoFit/>
          </a:bodyPr>
          <a:lstStyle/>
          <a:p>
            <a:r>
              <a:rPr lang="en-US" sz="2000" i="1" dirty="0" smtClean="0"/>
              <a:t>no parameters required</a:t>
            </a:r>
            <a:endParaRPr lang="en-US" sz="2000" i="1" dirty="0"/>
          </a:p>
        </p:txBody>
      </p:sp>
      <p:sp>
        <p:nvSpPr>
          <p:cNvPr id="211" name="TextBox 210"/>
          <p:cNvSpPr txBox="1"/>
          <p:nvPr/>
        </p:nvSpPr>
        <p:spPr>
          <a:xfrm>
            <a:off x="0" y="3699986"/>
            <a:ext cx="6400800" cy="1323439"/>
          </a:xfrm>
          <a:prstGeom prst="rect">
            <a:avLst/>
          </a:prstGeom>
          <a:noFill/>
        </p:spPr>
        <p:txBody>
          <a:bodyPr wrap="square" rtlCol="0">
            <a:spAutoFit/>
          </a:bodyPr>
          <a:lstStyle/>
          <a:p>
            <a:pPr marL="342900" indent="-342900">
              <a:buAutoNum type="arabicParenR"/>
            </a:pPr>
            <a:r>
              <a:rPr lang="en-US" sz="2000" dirty="0" smtClean="0"/>
              <a:t>Use commercial digest standards and standard methods</a:t>
            </a:r>
          </a:p>
          <a:p>
            <a:pPr marL="342900" indent="-342900">
              <a:buAutoNum type="arabicParenR"/>
            </a:pPr>
            <a:r>
              <a:rPr lang="en-US" sz="2000" dirty="0" smtClean="0"/>
              <a:t>Upload raw file to web-app</a:t>
            </a:r>
          </a:p>
          <a:p>
            <a:pPr marL="342900" indent="-342900">
              <a:buAutoNum type="arabicParenR"/>
            </a:pPr>
            <a:r>
              <a:rPr lang="en-US" sz="2000" dirty="0" smtClean="0"/>
              <a:t>Return high-level summary (good, marginal, bad) with in-depth reports for troubleshooting</a:t>
            </a:r>
          </a:p>
        </p:txBody>
      </p:sp>
    </p:spTree>
    <p:extLst>
      <p:ext uri="{BB962C8B-B14F-4D97-AF65-F5344CB8AC3E}">
        <p14:creationId xmlns:p14="http://schemas.microsoft.com/office/powerpoint/2010/main" val="2465445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Yet another tool!!!</a:t>
            </a:r>
            <a:endParaRPr lang="en-US" sz="2400" cap="none"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sp>
        <p:nvSpPr>
          <p:cNvPr id="6" name="TextBox 5"/>
          <p:cNvSpPr txBox="1"/>
          <p:nvPr/>
        </p:nvSpPr>
        <p:spPr>
          <a:xfrm>
            <a:off x="1905000" y="533400"/>
            <a:ext cx="6922721" cy="646331"/>
          </a:xfrm>
          <a:prstGeom prst="rect">
            <a:avLst/>
          </a:prstGeom>
          <a:noFill/>
        </p:spPr>
        <p:txBody>
          <a:bodyPr wrap="square" rtlCol="0">
            <a:spAutoFit/>
          </a:bodyPr>
          <a:lstStyle/>
          <a:p>
            <a:r>
              <a:rPr lang="en-US" dirty="0" smtClean="0"/>
              <a:t>By specifically focusing on a weekly QC sample run for system suitability, all our metrics/reports can be made </a:t>
            </a:r>
            <a:r>
              <a:rPr lang="en-US" b="1" dirty="0" smtClean="0"/>
              <a:t>without user specified parameters</a:t>
            </a:r>
            <a:r>
              <a:rPr lang="en-US" dirty="0" smtClean="0"/>
              <a: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5127999"/>
              </p:ext>
            </p:extLst>
          </p:nvPr>
        </p:nvGraphicFramePr>
        <p:xfrm>
          <a:off x="1905000" y="3785989"/>
          <a:ext cx="6858000" cy="2410308"/>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808264114"/>
                    </a:ext>
                  </a:extLst>
                </a:gridCol>
                <a:gridCol w="1295400">
                  <a:extLst>
                    <a:ext uri="{9D8B030D-6E8A-4147-A177-3AD203B41FA5}">
                      <a16:colId xmlns:a16="http://schemas.microsoft.com/office/drawing/2014/main" val="1861532158"/>
                    </a:ext>
                  </a:extLst>
                </a:gridCol>
                <a:gridCol w="1219200">
                  <a:extLst>
                    <a:ext uri="{9D8B030D-6E8A-4147-A177-3AD203B41FA5}">
                      <a16:colId xmlns:a16="http://schemas.microsoft.com/office/drawing/2014/main" val="472143078"/>
                    </a:ext>
                  </a:extLst>
                </a:gridCol>
                <a:gridCol w="1066800">
                  <a:extLst>
                    <a:ext uri="{9D8B030D-6E8A-4147-A177-3AD203B41FA5}">
                      <a16:colId xmlns:a16="http://schemas.microsoft.com/office/drawing/2014/main" val="2170212829"/>
                    </a:ext>
                  </a:extLst>
                </a:gridCol>
                <a:gridCol w="947650">
                  <a:extLst>
                    <a:ext uri="{9D8B030D-6E8A-4147-A177-3AD203B41FA5}">
                      <a16:colId xmlns:a16="http://schemas.microsoft.com/office/drawing/2014/main" val="2617575511"/>
                    </a:ext>
                  </a:extLst>
                </a:gridCol>
                <a:gridCol w="1185950">
                  <a:extLst>
                    <a:ext uri="{9D8B030D-6E8A-4147-A177-3AD203B41FA5}">
                      <a16:colId xmlns:a16="http://schemas.microsoft.com/office/drawing/2014/main" val="817455653"/>
                    </a:ext>
                  </a:extLst>
                </a:gridCol>
              </a:tblGrid>
              <a:tr h="291659">
                <a:tc>
                  <a:txBody>
                    <a:bodyPr/>
                    <a:lstStyle/>
                    <a:p>
                      <a:endParaRPr lang="en-US" sz="1800" dirty="0"/>
                    </a:p>
                  </a:txBody>
                  <a:tcPr marL="71916" marR="71916" marT="35958" marB="35958"/>
                </a:tc>
                <a:tc>
                  <a:txBody>
                    <a:bodyPr/>
                    <a:lstStyle/>
                    <a:p>
                      <a:r>
                        <a:rPr lang="en-US" sz="1800" dirty="0" smtClean="0"/>
                        <a:t>Sample</a:t>
                      </a:r>
                      <a:endParaRPr lang="en-US" sz="1800" dirty="0"/>
                    </a:p>
                  </a:txBody>
                  <a:tcPr marL="71916" marR="71916" marT="35958" marB="35958"/>
                </a:tc>
                <a:tc>
                  <a:txBody>
                    <a:bodyPr/>
                    <a:lstStyle/>
                    <a:p>
                      <a:r>
                        <a:rPr lang="en-US" sz="1800" dirty="0" smtClean="0"/>
                        <a:t>LC</a:t>
                      </a:r>
                      <a:endParaRPr lang="en-US" sz="1800" dirty="0"/>
                    </a:p>
                  </a:txBody>
                  <a:tcPr marL="71916" marR="71916" marT="35958" marB="35958"/>
                </a:tc>
                <a:tc>
                  <a:txBody>
                    <a:bodyPr/>
                    <a:lstStyle/>
                    <a:p>
                      <a:r>
                        <a:rPr lang="en-US" sz="1800" dirty="0" smtClean="0"/>
                        <a:t>Source</a:t>
                      </a:r>
                      <a:endParaRPr lang="en-US" sz="1800" dirty="0"/>
                    </a:p>
                  </a:txBody>
                  <a:tcPr marL="71916" marR="71916" marT="35958" marB="35958"/>
                </a:tc>
                <a:tc>
                  <a:txBody>
                    <a:bodyPr/>
                    <a:lstStyle/>
                    <a:p>
                      <a:r>
                        <a:rPr lang="en-US" sz="1800" dirty="0" smtClean="0"/>
                        <a:t>MS1</a:t>
                      </a:r>
                      <a:endParaRPr lang="en-US" sz="1800" dirty="0"/>
                    </a:p>
                  </a:txBody>
                  <a:tcPr marL="71916" marR="71916" marT="35958" marB="35958"/>
                </a:tc>
                <a:tc>
                  <a:txBody>
                    <a:bodyPr/>
                    <a:lstStyle/>
                    <a:p>
                      <a:r>
                        <a:rPr lang="en-US" sz="1800" dirty="0" smtClean="0"/>
                        <a:t>MS2</a:t>
                      </a:r>
                      <a:endParaRPr lang="en-US" sz="1800" dirty="0"/>
                    </a:p>
                  </a:txBody>
                  <a:tcPr marL="71916" marR="71916" marT="35958" marB="35958"/>
                </a:tc>
                <a:extLst>
                  <a:ext uri="{0D108BD9-81ED-4DB2-BD59-A6C34878D82A}">
                    <a16:rowId xmlns:a16="http://schemas.microsoft.com/office/drawing/2014/main" val="1129630933"/>
                  </a:ext>
                </a:extLst>
              </a:tr>
              <a:tr h="291659">
                <a:tc>
                  <a:txBody>
                    <a:bodyPr/>
                    <a:lstStyle/>
                    <a:p>
                      <a:r>
                        <a:rPr lang="en-US" sz="1800" dirty="0" smtClean="0"/>
                        <a:t>ID-free</a:t>
                      </a:r>
                      <a:endParaRPr lang="en-US" sz="1800" dirty="0"/>
                    </a:p>
                  </a:txBody>
                  <a:tcPr marL="71916" marR="71916" marT="35958" marB="35958"/>
                </a:tc>
                <a:tc>
                  <a:txBody>
                    <a:bodyPr/>
                    <a:lstStyle/>
                    <a:p>
                      <a:r>
                        <a:rPr lang="en-US" sz="1800" dirty="0" smtClean="0"/>
                        <a:t>amount</a:t>
                      </a:r>
                      <a:r>
                        <a:rPr lang="en-US" sz="1800" baseline="0" dirty="0" smtClean="0"/>
                        <a:t> loaded on column</a:t>
                      </a:r>
                      <a:endParaRPr lang="en-US" sz="1800" dirty="0"/>
                    </a:p>
                  </a:txBody>
                  <a:tcPr marL="71916" marR="71916" marT="35958" marB="35958"/>
                </a:tc>
                <a:tc>
                  <a:txBody>
                    <a:bodyPr/>
                    <a:lstStyle/>
                    <a:p>
                      <a:r>
                        <a:rPr lang="en-US" sz="1800" dirty="0" smtClean="0"/>
                        <a:t>Peak-widths,</a:t>
                      </a:r>
                      <a:r>
                        <a:rPr lang="en-US" sz="1800" baseline="0" dirty="0" smtClean="0"/>
                        <a:t> peak capacity</a:t>
                      </a:r>
                      <a:endParaRPr lang="en-US" sz="1800" dirty="0"/>
                    </a:p>
                  </a:txBody>
                  <a:tcPr marL="71916" marR="71916" marT="35958" marB="35958"/>
                </a:tc>
                <a:tc>
                  <a:txBody>
                    <a:bodyPr/>
                    <a:lstStyle/>
                    <a:p>
                      <a:r>
                        <a:rPr lang="en-US" sz="1800" dirty="0" smtClean="0"/>
                        <a:t>stability</a:t>
                      </a:r>
                      <a:endParaRPr lang="en-US" sz="1800" dirty="0"/>
                    </a:p>
                  </a:txBody>
                  <a:tcPr marL="71916" marR="71916" marT="35958" marB="35958"/>
                </a:tc>
                <a:tc>
                  <a:txBody>
                    <a:bodyPr/>
                    <a:lstStyle/>
                    <a:p>
                      <a:r>
                        <a:rPr lang="en-US" sz="1800" dirty="0" smtClean="0"/>
                        <a:t>TIC</a:t>
                      </a:r>
                      <a:endParaRPr lang="en-US" sz="1800" dirty="0"/>
                    </a:p>
                  </a:txBody>
                  <a:tcPr marL="71916" marR="71916" marT="35958" marB="35958"/>
                </a:tc>
                <a:tc>
                  <a:txBody>
                    <a:bodyPr/>
                    <a:lstStyle/>
                    <a:p>
                      <a:r>
                        <a:rPr lang="en-US" sz="1800" dirty="0" smtClean="0"/>
                        <a:t>Frequency</a:t>
                      </a:r>
                      <a:endParaRPr lang="en-US" sz="1800" dirty="0"/>
                    </a:p>
                  </a:txBody>
                  <a:tcPr marL="71916" marR="71916" marT="35958" marB="35958"/>
                </a:tc>
                <a:extLst>
                  <a:ext uri="{0D108BD9-81ED-4DB2-BD59-A6C34878D82A}">
                    <a16:rowId xmlns:a16="http://schemas.microsoft.com/office/drawing/2014/main" val="1021100382"/>
                  </a:ext>
                </a:extLst>
              </a:tr>
              <a:tr h="291659">
                <a:tc>
                  <a:txBody>
                    <a:bodyPr/>
                    <a:lstStyle/>
                    <a:p>
                      <a:r>
                        <a:rPr lang="en-US" sz="1800" dirty="0" smtClean="0"/>
                        <a:t>ID-based</a:t>
                      </a:r>
                      <a:endParaRPr lang="en-US" sz="1800" dirty="0"/>
                    </a:p>
                  </a:txBody>
                  <a:tcPr marL="71916" marR="71916" marT="35958" marB="35958"/>
                </a:tc>
                <a:tc>
                  <a:txBody>
                    <a:bodyPr/>
                    <a:lstStyle/>
                    <a:p>
                      <a:r>
                        <a:rPr lang="en-US" sz="1800" dirty="0" smtClean="0"/>
                        <a:t>% spectra matched</a:t>
                      </a:r>
                      <a:endParaRPr lang="en-US" sz="1800" dirty="0"/>
                    </a:p>
                  </a:txBody>
                  <a:tcPr marL="71916" marR="71916" marT="35958" marB="35958"/>
                </a:tc>
                <a:tc>
                  <a:txBody>
                    <a:bodyPr/>
                    <a:lstStyle/>
                    <a:p>
                      <a:r>
                        <a:rPr lang="en-US" sz="1800" dirty="0" smtClean="0"/>
                        <a:t>pH of mobile phases</a:t>
                      </a:r>
                      <a:endParaRPr lang="en-US" sz="1800" dirty="0"/>
                    </a:p>
                  </a:txBody>
                  <a:tcPr marL="71916" marR="71916" marT="35958" marB="35958"/>
                </a:tc>
                <a:tc>
                  <a:txBody>
                    <a:bodyPr/>
                    <a:lstStyle/>
                    <a:p>
                      <a:endParaRPr lang="en-US" sz="1800" dirty="0"/>
                    </a:p>
                  </a:txBody>
                  <a:tcPr marL="71916" marR="71916" marT="35958" marB="35958"/>
                </a:tc>
                <a:tc>
                  <a:txBody>
                    <a:bodyPr/>
                    <a:lstStyle/>
                    <a:p>
                      <a:r>
                        <a:rPr lang="en-US" sz="1800" dirty="0" smtClean="0"/>
                        <a:t>Mass error</a:t>
                      </a:r>
                      <a:endParaRPr lang="en-US" sz="1800" dirty="0"/>
                    </a:p>
                  </a:txBody>
                  <a:tcPr marL="71916" marR="71916" marT="35958" marB="35958"/>
                </a:tc>
                <a:tc>
                  <a:txBody>
                    <a:bodyPr/>
                    <a:lstStyle/>
                    <a:p>
                      <a:r>
                        <a:rPr lang="en-US" sz="1800" dirty="0" smtClean="0"/>
                        <a:t>Mass error;</a:t>
                      </a:r>
                      <a:r>
                        <a:rPr lang="en-US" sz="1800" baseline="0" dirty="0" smtClean="0"/>
                        <a:t> </a:t>
                      </a:r>
                    </a:p>
                    <a:p>
                      <a:r>
                        <a:rPr lang="en-US" sz="1800" dirty="0" smtClean="0"/>
                        <a:t># PSMs</a:t>
                      </a:r>
                      <a:endParaRPr lang="en-US" sz="1800" dirty="0"/>
                    </a:p>
                  </a:txBody>
                  <a:tcPr marL="71916" marR="71916" marT="35958" marB="35958"/>
                </a:tc>
                <a:extLst>
                  <a:ext uri="{0D108BD9-81ED-4DB2-BD59-A6C34878D82A}">
                    <a16:rowId xmlns:a16="http://schemas.microsoft.com/office/drawing/2014/main" val="3599667411"/>
                  </a:ext>
                </a:extLst>
              </a:tr>
            </a:tbl>
          </a:graphicData>
        </a:graphic>
      </p:graphicFrame>
      <p:sp>
        <p:nvSpPr>
          <p:cNvPr id="8" name="TextBox 7"/>
          <p:cNvSpPr txBox="1"/>
          <p:nvPr/>
        </p:nvSpPr>
        <p:spPr>
          <a:xfrm>
            <a:off x="-1385" y="5754469"/>
            <a:ext cx="1906385" cy="646331"/>
          </a:xfrm>
          <a:prstGeom prst="rect">
            <a:avLst/>
          </a:prstGeom>
          <a:noFill/>
        </p:spPr>
        <p:txBody>
          <a:bodyPr wrap="square" rtlCol="0">
            <a:spAutoFit/>
          </a:bodyPr>
          <a:lstStyle/>
          <a:p>
            <a:r>
              <a:rPr lang="en-US" i="1" dirty="0" smtClean="0"/>
              <a:t>*there are more metrics than these</a:t>
            </a:r>
            <a:endParaRPr lang="en-US" i="1" dirty="0"/>
          </a:p>
        </p:txBody>
      </p:sp>
      <p:sp>
        <p:nvSpPr>
          <p:cNvPr id="3" name="TextBox 2"/>
          <p:cNvSpPr txBox="1"/>
          <p:nvPr/>
        </p:nvSpPr>
        <p:spPr>
          <a:xfrm>
            <a:off x="12420600" y="2061150"/>
            <a:ext cx="2645861" cy="3693319"/>
          </a:xfrm>
          <a:prstGeom prst="rect">
            <a:avLst/>
          </a:prstGeom>
          <a:noFill/>
        </p:spPr>
        <p:txBody>
          <a:bodyPr wrap="square" rtlCol="0">
            <a:spAutoFit/>
          </a:bodyPr>
          <a:lstStyle/>
          <a:p>
            <a:r>
              <a:rPr lang="en-US" dirty="0" smtClean="0"/>
              <a:t>Instead of plotting a </a:t>
            </a:r>
            <a:r>
              <a:rPr lang="en-US" dirty="0"/>
              <a:t>predefined peptide or </a:t>
            </a:r>
            <a:r>
              <a:rPr lang="en-US" i="1" dirty="0"/>
              <a:t>m/z</a:t>
            </a:r>
            <a:r>
              <a:rPr lang="en-US" dirty="0"/>
              <a:t> across many datasets, we use </a:t>
            </a:r>
            <a:r>
              <a:rPr lang="en-US" dirty="0" smtClean="0"/>
              <a:t>machine learning </a:t>
            </a:r>
            <a:r>
              <a:rPr lang="en-US" dirty="0"/>
              <a:t>to model the performance of the LC and the ion source, to give more actionable QC metrics for troubleshooting. We also strive to have one ID-based and one ID-free metric for each system component.</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7602" y="2030560"/>
            <a:ext cx="1295400" cy="1614069"/>
          </a:xfrm>
          <a:prstGeom prst="rect">
            <a:avLst/>
          </a:prstGeom>
        </p:spPr>
      </p:pic>
      <p:sp>
        <p:nvSpPr>
          <p:cNvPr id="9" name="Right Arrow 8"/>
          <p:cNvSpPr/>
          <p:nvPr/>
        </p:nvSpPr>
        <p:spPr>
          <a:xfrm>
            <a:off x="8827721" y="2621965"/>
            <a:ext cx="949904" cy="470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777625" y="2395556"/>
            <a:ext cx="1350241" cy="923330"/>
          </a:xfrm>
          <a:prstGeom prst="rect">
            <a:avLst/>
          </a:prstGeom>
          <a:noFill/>
        </p:spPr>
        <p:txBody>
          <a:bodyPr wrap="none" rtlCol="0">
            <a:spAutoFit/>
          </a:bodyPr>
          <a:lstStyle/>
          <a:p>
            <a:r>
              <a:rPr lang="en-US" dirty="0" smtClean="0"/>
              <a:t>TIC</a:t>
            </a:r>
          </a:p>
          <a:p>
            <a:r>
              <a:rPr lang="en-US" dirty="0" smtClean="0"/>
              <a:t>Peak Widths</a:t>
            </a:r>
          </a:p>
          <a:p>
            <a:r>
              <a:rPr lang="en-US" dirty="0" smtClean="0"/>
              <a:t>PSMs</a:t>
            </a:r>
          </a:p>
        </p:txBody>
      </p:sp>
      <p:sp>
        <p:nvSpPr>
          <p:cNvPr id="13" name="TextBox 12"/>
          <p:cNvSpPr txBox="1"/>
          <p:nvPr/>
        </p:nvSpPr>
        <p:spPr>
          <a:xfrm>
            <a:off x="11070359" y="2133946"/>
            <a:ext cx="707245" cy="1446550"/>
          </a:xfrm>
          <a:prstGeom prst="rect">
            <a:avLst/>
          </a:prstGeom>
          <a:noFill/>
        </p:spPr>
        <p:txBody>
          <a:bodyPr wrap="none" rtlCol="0">
            <a:spAutoFit/>
          </a:bodyPr>
          <a:lstStyle/>
          <a:p>
            <a:r>
              <a:rPr lang="en-US" sz="8800"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317188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3"/>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9" grpId="1" animBg="1"/>
      <p:bldP spid="10" grpId="0"/>
      <p:bldP spid="10" grpId="1"/>
      <p:bldP spid="13" grpId="0"/>
      <p:bldP spid="1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982200" cy="457200"/>
          </a:xfrm>
        </p:spPr>
        <p:txBody>
          <a:bodyPr>
            <a:noAutofit/>
          </a:bodyPr>
          <a:lstStyle/>
          <a:p>
            <a:r>
              <a:rPr lang="en-US" sz="2400" cap="none" dirty="0" smtClean="0"/>
              <a:t>Development of QC </a:t>
            </a:r>
            <a:r>
              <a:rPr lang="en-US" sz="2400" cap="none" dirty="0" err="1" smtClean="0"/>
              <a:t>Benchmarker</a:t>
            </a:r>
            <a:endParaRPr lang="en-US" sz="2400" cap="none"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sp>
        <p:nvSpPr>
          <p:cNvPr id="5" name="TextBox 4"/>
          <p:cNvSpPr txBox="1"/>
          <p:nvPr/>
        </p:nvSpPr>
        <p:spPr>
          <a:xfrm>
            <a:off x="2590800" y="762000"/>
            <a:ext cx="1866665" cy="369332"/>
          </a:xfrm>
          <a:prstGeom prst="rect">
            <a:avLst/>
          </a:prstGeom>
          <a:noFill/>
        </p:spPr>
        <p:txBody>
          <a:bodyPr wrap="none" rtlCol="0">
            <a:spAutoFit/>
          </a:bodyPr>
          <a:lstStyle/>
          <a:p>
            <a:r>
              <a:rPr lang="en-US" dirty="0" smtClean="0"/>
              <a:t>Standard sample, </a:t>
            </a:r>
            <a:endParaRPr lang="en-US" dirty="0"/>
          </a:p>
        </p:txBody>
      </p:sp>
      <p:sp>
        <p:nvSpPr>
          <p:cNvPr id="8" name="Rectangle 7"/>
          <p:cNvSpPr/>
          <p:nvPr/>
        </p:nvSpPr>
        <p:spPr>
          <a:xfrm>
            <a:off x="2590800" y="762000"/>
            <a:ext cx="16764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229335" y="762000"/>
            <a:ext cx="1348703" cy="369332"/>
          </a:xfrm>
          <a:prstGeom prst="rect">
            <a:avLst/>
          </a:prstGeom>
          <a:noFill/>
        </p:spPr>
        <p:txBody>
          <a:bodyPr wrap="none" rtlCol="0">
            <a:spAutoFit/>
          </a:bodyPr>
          <a:lstStyle/>
          <a:p>
            <a:r>
              <a:rPr lang="en-US" dirty="0"/>
              <a:t>LC gradient, </a:t>
            </a:r>
          </a:p>
        </p:txBody>
      </p:sp>
      <p:sp>
        <p:nvSpPr>
          <p:cNvPr id="10" name="TextBox 9"/>
          <p:cNvSpPr txBox="1"/>
          <p:nvPr/>
        </p:nvSpPr>
        <p:spPr>
          <a:xfrm>
            <a:off x="5410200" y="762000"/>
            <a:ext cx="2836418" cy="369332"/>
          </a:xfrm>
          <a:prstGeom prst="rect">
            <a:avLst/>
          </a:prstGeom>
          <a:noFill/>
        </p:spPr>
        <p:txBody>
          <a:bodyPr wrap="none" rtlCol="0">
            <a:spAutoFit/>
          </a:bodyPr>
          <a:lstStyle/>
          <a:p>
            <a:r>
              <a:rPr lang="en-US" dirty="0" smtClean="0"/>
              <a:t>and </a:t>
            </a:r>
            <a:r>
              <a:rPr lang="en-US" dirty="0"/>
              <a:t>acquisition parameters</a:t>
            </a:r>
          </a:p>
        </p:txBody>
      </p:sp>
      <p:sp>
        <p:nvSpPr>
          <p:cNvPr id="11" name="Rectangle 10"/>
          <p:cNvSpPr/>
          <p:nvPr/>
        </p:nvSpPr>
        <p:spPr>
          <a:xfrm>
            <a:off x="4267200" y="762000"/>
            <a:ext cx="12192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86400" y="762000"/>
            <a:ext cx="33528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4248033" y="4133968"/>
            <a:ext cx="1181335" cy="685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014626" y="5105400"/>
            <a:ext cx="5636287" cy="646331"/>
          </a:xfrm>
          <a:prstGeom prst="rect">
            <a:avLst/>
          </a:prstGeom>
          <a:noFill/>
        </p:spPr>
        <p:txBody>
          <a:bodyPr wrap="none" rtlCol="0">
            <a:spAutoFit/>
          </a:bodyPr>
          <a:lstStyle/>
          <a:p>
            <a:pPr algn="ctr"/>
            <a:r>
              <a:rPr lang="en-US" b="1" u="sng" dirty="0" smtClean="0">
                <a:solidFill>
                  <a:srgbClr val="FF0000"/>
                </a:solidFill>
              </a:rPr>
              <a:t>Problems</a:t>
            </a:r>
          </a:p>
          <a:p>
            <a:pPr algn="ctr"/>
            <a:r>
              <a:rPr lang="en-US" dirty="0" smtClean="0">
                <a:solidFill>
                  <a:srgbClr val="FF0000"/>
                </a:solidFill>
              </a:rPr>
              <a:t>Pumps, column, mobile phases, system contaminants, etc.</a:t>
            </a:r>
            <a:endParaRPr lang="en-US" dirty="0">
              <a:solidFill>
                <a:srgbClr val="FF0000"/>
              </a:solidFill>
            </a:endParaRPr>
          </a:p>
        </p:txBody>
      </p:sp>
      <p:sp>
        <p:nvSpPr>
          <p:cNvPr id="15" name="Right Brace 14"/>
          <p:cNvSpPr/>
          <p:nvPr/>
        </p:nvSpPr>
        <p:spPr>
          <a:xfrm rot="5400000">
            <a:off x="6944492" y="2617717"/>
            <a:ext cx="457200" cy="3146566"/>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3401755" y="3592020"/>
            <a:ext cx="457200" cy="119796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046673" y="4419600"/>
            <a:ext cx="1220527" cy="369332"/>
          </a:xfrm>
          <a:prstGeom prst="rect">
            <a:avLst/>
          </a:prstGeom>
          <a:noFill/>
        </p:spPr>
        <p:txBody>
          <a:bodyPr wrap="none" rtlCol="0">
            <a:spAutoFit/>
          </a:bodyPr>
          <a:lstStyle/>
          <a:p>
            <a:pPr algn="ctr"/>
            <a:r>
              <a:rPr lang="en-US" dirty="0" smtClean="0"/>
              <a:t>Very stable</a:t>
            </a:r>
            <a:endParaRPr lang="en-US" dirty="0"/>
          </a:p>
        </p:txBody>
      </p:sp>
      <p:sp>
        <p:nvSpPr>
          <p:cNvPr id="18" name="TextBox 17"/>
          <p:cNvSpPr txBox="1"/>
          <p:nvPr/>
        </p:nvSpPr>
        <p:spPr>
          <a:xfrm>
            <a:off x="5599809" y="4419600"/>
            <a:ext cx="3239391" cy="646331"/>
          </a:xfrm>
          <a:prstGeom prst="rect">
            <a:avLst/>
          </a:prstGeom>
          <a:noFill/>
        </p:spPr>
        <p:txBody>
          <a:bodyPr wrap="square" rtlCol="0">
            <a:spAutoFit/>
          </a:bodyPr>
          <a:lstStyle/>
          <a:p>
            <a:pPr algn="ctr"/>
            <a:r>
              <a:rPr lang="en-US" dirty="0" smtClean="0"/>
              <a:t>Performance of source to MS2 is verified during calibration</a:t>
            </a:r>
            <a:endParaRPr lang="en-US" dirty="0"/>
          </a:p>
        </p:txBody>
      </p:sp>
    </p:spTree>
    <p:extLst>
      <p:ext uri="{BB962C8B-B14F-4D97-AF65-F5344CB8AC3E}">
        <p14:creationId xmlns:p14="http://schemas.microsoft.com/office/powerpoint/2010/main" val="200166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2" grpId="0" animBg="1"/>
      <p:bldP spid="12" grpId="1" animBg="1"/>
      <p:bldP spid="13" grpId="0" animBg="1"/>
      <p:bldP spid="14" grpId="0"/>
      <p:bldP spid="15" grpId="0" animBg="1"/>
      <p:bldP spid="16" grpId="0" animBg="1"/>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11049000" cy="457200"/>
          </a:xfrm>
        </p:spPr>
        <p:txBody>
          <a:bodyPr>
            <a:noAutofit/>
          </a:bodyPr>
          <a:lstStyle/>
          <a:p>
            <a:r>
              <a:rPr lang="en-US" sz="2400" cap="none" dirty="0" smtClean="0"/>
              <a:t>Machine Learning-based prediction of mobile phase pH and pump performance</a:t>
            </a:r>
            <a:endParaRPr lang="en-US" sz="2400" cap="none"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Tree>
    <p:extLst>
      <p:ext uri="{BB962C8B-B14F-4D97-AF65-F5344CB8AC3E}">
        <p14:creationId xmlns:p14="http://schemas.microsoft.com/office/powerpoint/2010/main" val="1570750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601200" cy="457200"/>
          </a:xfrm>
        </p:spPr>
        <p:txBody>
          <a:bodyPr>
            <a:noAutofit/>
          </a:bodyPr>
          <a:lstStyle/>
          <a:p>
            <a:r>
              <a:rPr lang="en-US" sz="2400" cap="none" dirty="0" smtClean="0"/>
              <a:t>Autocorrelation-based </a:t>
            </a:r>
            <a:r>
              <a:rPr lang="en-US" sz="2400" cap="none" dirty="0" smtClean="0"/>
              <a:t>peak width determination</a:t>
            </a:r>
            <a:endParaRPr lang="en-US" sz="2400" cap="non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050" y="1476375"/>
            <a:ext cx="8343900" cy="390525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Tree>
    <p:extLst>
      <p:ext uri="{BB962C8B-B14F-4D97-AF65-F5344CB8AC3E}">
        <p14:creationId xmlns:p14="http://schemas.microsoft.com/office/powerpoint/2010/main" val="247938057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MML_Master_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1941</TotalTime>
  <Words>1246</Words>
  <Application>Microsoft Office PowerPoint</Application>
  <PresentationFormat>Widescreen</PresentationFormat>
  <Paragraphs>237</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ＭＳ Ｐゴシック</vt:lpstr>
      <vt:lpstr>Arial</vt:lpstr>
      <vt:lpstr>Calibri</vt:lpstr>
      <vt:lpstr>Courier New</vt:lpstr>
      <vt:lpstr>Helvetica</vt:lpstr>
      <vt:lpstr>Wingdings</vt:lpstr>
      <vt:lpstr>MML_Master_Slide</vt:lpstr>
      <vt:lpstr>QC Benchmarker: a streamlined web application to comprehensively evaluate instrument performance and direct troubleshooting</vt:lpstr>
      <vt:lpstr>System Suitability – how you test is important</vt:lpstr>
      <vt:lpstr>Quality control metrics</vt:lpstr>
      <vt:lpstr>QC – the current toolset</vt:lpstr>
      <vt:lpstr>QC Benchmarker – Goals and Rationale</vt:lpstr>
      <vt:lpstr>Yet another tool!!!</vt:lpstr>
      <vt:lpstr>Development of QC Benchmarker</vt:lpstr>
      <vt:lpstr>Machine Learning-based prediction of mobile phase pH and pump performance</vt:lpstr>
      <vt:lpstr>Autocorrelation-based peak width determination</vt:lpstr>
      <vt:lpstr>Creating a measure of spray stability</vt:lpstr>
      <vt:lpstr>Example of a performance threshold – PSMs</vt:lpstr>
      <vt:lpstr>Peak capacity and MS2 rate and # PSM</vt:lpstr>
      <vt:lpstr>QC Benchmarker Implementation – Focus on speed</vt:lpstr>
      <vt:lpstr>Summary</vt:lpstr>
      <vt:lpstr>Short video demo</vt:lpstr>
      <vt:lpstr>Current limitations of beta release</vt:lpstr>
      <vt:lpstr>PowerPoint Presentation</vt:lpstr>
    </vt:vector>
  </TitlesOfParts>
  <Company>NOS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Neely</dc:creator>
  <cp:lastModifiedBy>Ben Neely</cp:lastModifiedBy>
  <cp:revision>117</cp:revision>
  <cp:lastPrinted>2016-08-26T14:48:49Z</cp:lastPrinted>
  <dcterms:created xsi:type="dcterms:W3CDTF">2016-08-08T19:52:15Z</dcterms:created>
  <dcterms:modified xsi:type="dcterms:W3CDTF">2019-05-21T14:01:16Z</dcterms:modified>
</cp:coreProperties>
</file>